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1" r:id="rId3"/>
    <p:sldId id="265" r:id="rId4"/>
    <p:sldId id="344" r:id="rId5"/>
    <p:sldId id="340" r:id="rId6"/>
    <p:sldId id="341" r:id="rId7"/>
    <p:sldId id="305" r:id="rId8"/>
    <p:sldId id="307" r:id="rId9"/>
    <p:sldId id="311" r:id="rId10"/>
    <p:sldId id="312" r:id="rId11"/>
    <p:sldId id="325" r:id="rId12"/>
    <p:sldId id="333" r:id="rId13"/>
    <p:sldId id="329" r:id="rId14"/>
    <p:sldId id="331" r:id="rId15"/>
    <p:sldId id="294" r:id="rId16"/>
    <p:sldId id="335"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2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11-Sep-20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11-Sep-20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11-Sep-20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11-Sep-20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11-Sep-20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11-Sep-20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11-Sep-20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swarmuni@gmail.com"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Financial plan and its  realization</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 </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15 September 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Staff costs – Supporting documents</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285750" indent="-285750" algn="just">
              <a:spcBef>
                <a:spcPct val="20000"/>
              </a:spcBef>
              <a:buClr>
                <a:srgbClr val="009FBA"/>
              </a:buClr>
              <a:buFont typeface="Wingdings" pitchFamily="2" charset="2"/>
              <a:buChar char="Ø"/>
            </a:pPr>
            <a:r>
              <a:rPr lang="sr-Latn-RS" sz="2800" dirty="0" smtClean="0">
                <a:latin typeface="Calibri Light" pitchFamily="34" charset="0"/>
                <a:cs typeface="Calibri Light" pitchFamily="34" charset="0"/>
              </a:rPr>
              <a:t> </a:t>
            </a:r>
            <a:r>
              <a:rPr lang="en-US" sz="2800" b="1" dirty="0" smtClean="0">
                <a:latin typeface="Calibri Light" pitchFamily="34" charset="0"/>
                <a:cs typeface="Calibri Light" pitchFamily="34" charset="0"/>
              </a:rPr>
              <a:t>PROOF OF PAYMENT </a:t>
            </a:r>
            <a:r>
              <a:rPr lang="en-US" sz="2800" dirty="0" smtClean="0">
                <a:latin typeface="Calibri Light" pitchFamily="34" charset="0"/>
                <a:cs typeface="Calibri Light" pitchFamily="34" charset="0"/>
              </a:rPr>
              <a:t>(net + taxes) </a:t>
            </a:r>
            <a:r>
              <a:rPr lang="en-GB" sz="2800" b="1" u="sng" dirty="0" smtClean="0">
                <a:solidFill>
                  <a:srgbClr val="FF0000"/>
                </a:solidFill>
                <a:latin typeface="Calibri Light" pitchFamily="34" charset="0"/>
                <a:cs typeface="Calibri Light" pitchFamily="34" charset="0"/>
              </a:rPr>
              <a:t>Certified copy</a:t>
            </a:r>
            <a:endParaRPr lang="sr-Latn-CS" sz="2800" dirty="0" smtClean="0">
              <a:latin typeface="Calibri Light" pitchFamily="34" charset="0"/>
              <a:cs typeface="Calibri Light" pitchFamily="34" charset="0"/>
            </a:endParaRPr>
          </a:p>
          <a:p>
            <a:pPr marL="285750" indent="-285750" algn="just">
              <a:spcBef>
                <a:spcPct val="20000"/>
              </a:spcBef>
              <a:buClr>
                <a:srgbClr val="009FBA"/>
              </a:buClr>
              <a:buFont typeface="Wingdings" pitchFamily="2" charset="2"/>
              <a:buChar char="Ø"/>
            </a:pPr>
            <a:r>
              <a:rPr lang="sr-Latn-RS" sz="2800" dirty="0" smtClean="0"/>
              <a:t> </a:t>
            </a:r>
            <a:r>
              <a:rPr lang="sr-Latn-RS" sz="2800" dirty="0" smtClean="0">
                <a:latin typeface="Calibri Light" pitchFamily="34" charset="0"/>
                <a:cs typeface="Calibri Light" pitchFamily="34" charset="0"/>
              </a:rPr>
              <a:t>C</a:t>
            </a:r>
            <a:r>
              <a:rPr lang="en-US" sz="2800" dirty="0" err="1" smtClean="0">
                <a:latin typeface="Calibri Light" pitchFamily="34" charset="0"/>
                <a:cs typeface="Calibri Light" pitchFamily="34" charset="0"/>
              </a:rPr>
              <a:t>alculation</a:t>
            </a:r>
            <a:r>
              <a:rPr lang="en-US" sz="2800" dirty="0" smtClean="0">
                <a:latin typeface="Calibri Light" pitchFamily="34" charset="0"/>
                <a:cs typeface="Calibri Light" pitchFamily="34" charset="0"/>
              </a:rPr>
              <a:t> of gross, net and tax amount (especially important when for paying is used other currency than euro)</a:t>
            </a:r>
            <a:r>
              <a:rPr lang="sr-Latn-RS" sz="2800" dirty="0" smtClean="0">
                <a:latin typeface="Calibri Light" pitchFamily="34" charset="0"/>
                <a:cs typeface="Calibri Light" pitchFamily="34" charset="0"/>
              </a:rPr>
              <a:t> </a:t>
            </a:r>
            <a:r>
              <a:rPr lang="en-GB" sz="2800" b="1" u="sng" dirty="0" smtClean="0">
                <a:solidFill>
                  <a:srgbClr val="FF0000"/>
                </a:solidFill>
                <a:latin typeface="Calibri Light" pitchFamily="34" charset="0"/>
                <a:cs typeface="Calibri Light" pitchFamily="34" charset="0"/>
              </a:rPr>
              <a:t>Certified copy</a:t>
            </a:r>
            <a:endParaRPr lang="sr-Latn-RS" sz="2800" b="1" u="sng" dirty="0" smtClean="0">
              <a:solidFill>
                <a:srgbClr val="FF0000"/>
              </a:solidFill>
              <a:latin typeface="Calibri Light" pitchFamily="34" charset="0"/>
              <a:cs typeface="Calibri Light" pitchFamily="34" charset="0"/>
            </a:endParaRPr>
          </a:p>
          <a:p>
            <a:pPr marL="285750" indent="-285750" algn="just">
              <a:spcBef>
                <a:spcPct val="20000"/>
              </a:spcBef>
              <a:buClr>
                <a:srgbClr val="009FBA"/>
              </a:buClr>
              <a:buFont typeface="Wingdings" pitchFamily="2" charset="2"/>
              <a:buChar char="Ø"/>
            </a:pPr>
            <a:r>
              <a:rPr lang="sr-Latn-RS" sz="2800" b="1" dirty="0" smtClean="0">
                <a:solidFill>
                  <a:srgbClr val="FF0000"/>
                </a:solidFill>
                <a:latin typeface="Calibri Light" pitchFamily="34" charset="0"/>
                <a:cs typeface="Calibri Light" pitchFamily="34" charset="0"/>
              </a:rPr>
              <a:t> </a:t>
            </a:r>
            <a:r>
              <a:rPr lang="sr-Latn-RS" sz="2800" b="1" dirty="0" smtClean="0">
                <a:latin typeface="Calibri Light" pitchFamily="34" charset="0"/>
                <a:cs typeface="Calibri Light" pitchFamily="34" charset="0"/>
              </a:rPr>
              <a:t>Contract for working on SWARM project </a:t>
            </a:r>
            <a:r>
              <a:rPr lang="en-GB" sz="2800" b="1" u="sng" dirty="0" smtClean="0">
                <a:solidFill>
                  <a:srgbClr val="FF0000"/>
                </a:solidFill>
                <a:latin typeface="Calibri Light" pitchFamily="34" charset="0"/>
                <a:cs typeface="Calibri Light" pitchFamily="34" charset="0"/>
              </a:rPr>
              <a:t>Certified copy</a:t>
            </a: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 – Supporting documents</a:t>
            </a:r>
            <a:endParaRPr lang="en-US" sz="28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0668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i="1"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Justification for the following elements: </a:t>
            </a:r>
          </a:p>
          <a:p>
            <a:pPr lvl="1" algn="just">
              <a:buFont typeface="Wingdings" pitchFamily="2" charset="2"/>
              <a:buChar char="§"/>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Journeys actually took place </a:t>
            </a:r>
          </a:p>
          <a:p>
            <a:pPr lvl="1" algn="just">
              <a:buFont typeface="Wingdings" pitchFamily="2" charset="2"/>
              <a:buChar char="§"/>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Journeys connected to specific and identifiable project-related activities </a:t>
            </a:r>
          </a:p>
          <a:p>
            <a:pPr algn="just"/>
            <a:r>
              <a:rPr lang="en-US" sz="2400" b="1" dirty="0" smtClean="0">
                <a:latin typeface="Calibri Light" pitchFamily="34" charset="0"/>
                <a:cs typeface="Calibri Light" pitchFamily="34" charset="0"/>
              </a:rPr>
              <a:t>To be retained with project accounts: </a:t>
            </a: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INDIVIDUAL TRAVEL REPORT </a:t>
            </a:r>
            <a:r>
              <a:rPr lang="sr-Latn-RS" sz="2400" dirty="0" smtClean="0">
                <a:latin typeface="Calibri Light" pitchFamily="34" charset="0"/>
                <a:cs typeface="Calibri Light" pitchFamily="34" charset="0"/>
              </a:rPr>
              <a:t>(ITR) </a:t>
            </a:r>
            <a:r>
              <a:rPr lang="sr-Latn-RS" sz="2400" b="1" u="sng" dirty="0" smtClean="0">
                <a:solidFill>
                  <a:srgbClr val="FF0000"/>
                </a:solidFill>
                <a:latin typeface="Calibri Light" pitchFamily="34" charset="0"/>
                <a:cs typeface="Calibri Light" pitchFamily="34" charset="0"/>
              </a:rPr>
              <a:t>Original</a:t>
            </a:r>
            <a:endParaRPr lang="sr-Latn-R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Supporting documents </a:t>
            </a:r>
            <a:r>
              <a:rPr lang="en-US" sz="2400" dirty="0" smtClean="0">
                <a:latin typeface="Calibri Light" pitchFamily="34" charset="0"/>
                <a:cs typeface="Calibri Light" pitchFamily="34" charset="0"/>
              </a:rPr>
              <a:t>(e.g. travel tickets, boarding passes, invoices, receipts, proof of attendance in meetings and/or events, agendas, tangible outputs/products, minutes of meetings) </a:t>
            </a:r>
            <a:r>
              <a:rPr lang="en-GB" sz="2400" b="1" u="sng" dirty="0" smtClean="0">
                <a:solidFill>
                  <a:srgbClr val="FF0000"/>
                </a:solidFill>
                <a:latin typeface="Calibri Light" pitchFamily="34" charset="0"/>
                <a:cs typeface="Calibri Light" pitchFamily="34" charset="0"/>
              </a:rPr>
              <a:t>Certified copy</a:t>
            </a:r>
            <a:endParaRPr lang="sr-Latn-RS" sz="24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400" b="1" kern="0" dirty="0" smtClean="0">
                <a:latin typeface="Calibri Light" pitchFamily="34" charset="0"/>
                <a:cs typeface="Calibri Light" pitchFamily="34" charset="0"/>
              </a:rPr>
              <a:t> P</a:t>
            </a:r>
            <a:r>
              <a:rPr lang="x-none" sz="2400" b="1" kern="0" smtClean="0">
                <a:latin typeface="Calibri Light" pitchFamily="34" charset="0"/>
                <a:cs typeface="Calibri Light" pitchFamily="34" charset="0"/>
              </a:rPr>
              <a:t>roof of payment </a:t>
            </a:r>
            <a:r>
              <a:rPr lang="x-none" sz="2400" kern="0" smtClean="0">
                <a:latin typeface="Calibri Light" pitchFamily="34" charset="0"/>
                <a:cs typeface="Calibri Light" pitchFamily="34" charset="0"/>
              </a:rPr>
              <a:t>for travel costs </a:t>
            </a:r>
            <a:r>
              <a:rPr lang="sr-Latn-RS" sz="2400" kern="0" dirty="0" smtClean="0">
                <a:latin typeface="Calibri Light" pitchFamily="34" charset="0"/>
                <a:cs typeface="Calibri Light" pitchFamily="34" charset="0"/>
              </a:rPr>
              <a:t>and costs of stay </a:t>
            </a:r>
            <a:r>
              <a:rPr lang="x-none" sz="2400" kern="0" smtClean="0">
                <a:latin typeface="Calibri Light" pitchFamily="34" charset="0"/>
                <a:cs typeface="Calibri Light" pitchFamily="34" charset="0"/>
              </a:rPr>
              <a:t>(bank statement)</a:t>
            </a:r>
            <a:r>
              <a:rPr lang="en-US" sz="2400" kern="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x-none" sz="2400" kern="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P</a:t>
            </a:r>
            <a:r>
              <a:rPr lang="x-none" sz="2400" b="1" kern="0" smtClean="0">
                <a:latin typeface="Calibri Light" pitchFamily="34" charset="0"/>
                <a:cs typeface="Calibri Light" pitchFamily="34" charset="0"/>
              </a:rPr>
              <a:t>roof of payment </a:t>
            </a:r>
            <a:r>
              <a:rPr lang="x-none" sz="2400" kern="0" smtClean="0">
                <a:latin typeface="Calibri Light" pitchFamily="34" charset="0"/>
                <a:cs typeface="Calibri Light" pitchFamily="34" charset="0"/>
              </a:rPr>
              <a:t>for taxes (if any)</a:t>
            </a:r>
            <a:r>
              <a:rPr lang="en-US" sz="2400" kern="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x-none" sz="2400" kern="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Any prior </a:t>
            </a:r>
            <a:r>
              <a:rPr lang="en-US" sz="2400" dirty="0" err="1" smtClean="0">
                <a:latin typeface="Calibri Light" pitchFamily="34" charset="0"/>
                <a:cs typeface="Calibri Light" pitchFamily="34" charset="0"/>
              </a:rPr>
              <a:t>authorisation</a:t>
            </a:r>
            <a:r>
              <a:rPr lang="en-US" sz="2400" dirty="0" smtClean="0">
                <a:latin typeface="Calibri Light" pitchFamily="34" charset="0"/>
                <a:cs typeface="Calibri Light" pitchFamily="34" charset="0"/>
              </a:rPr>
              <a:t> from the Agency </a:t>
            </a: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 – Supporting documents</a:t>
            </a:r>
            <a:endParaRPr lang="en-US" sz="28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890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i="1"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I</a:t>
            </a:r>
            <a:r>
              <a:rPr lang="en-US" sz="2400" b="1" dirty="0" err="1" smtClean="0">
                <a:latin typeface="Calibri Light" pitchFamily="34" charset="0"/>
                <a:cs typeface="Calibri Light" pitchFamily="34" charset="0"/>
              </a:rPr>
              <a:t>nvoices</a:t>
            </a:r>
            <a:r>
              <a:rPr lang="en-US" sz="2400" b="1" dirty="0" smtClean="0">
                <a:latin typeface="Calibri Light" pitchFamily="34" charset="0"/>
                <a:cs typeface="Calibri Light" pitchFamily="34" charset="0"/>
              </a:rPr>
              <a:t> for accommodation</a:t>
            </a:r>
            <a:r>
              <a:rPr lang="sr-Latn-RS" sz="240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sr-Latn-RS" sz="2400" dirty="0" smtClean="0"/>
          </a:p>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C</a:t>
            </a:r>
            <a:r>
              <a:rPr lang="en-US" sz="2400" dirty="0" err="1" smtClean="0">
                <a:latin typeface="Calibri Light" pitchFamily="34" charset="0"/>
                <a:cs typeface="Calibri Light" pitchFamily="34" charset="0"/>
              </a:rPr>
              <a:t>alculation</a:t>
            </a:r>
            <a:r>
              <a:rPr lang="en-US" sz="2400" dirty="0" smtClean="0">
                <a:latin typeface="Calibri Light" pitchFamily="34" charset="0"/>
                <a:cs typeface="Calibri Light" pitchFamily="34" charset="0"/>
              </a:rPr>
              <a:t> of gross, net and tax amount (especially important when for paying is used other currency than euro)</a:t>
            </a:r>
            <a:r>
              <a:rPr lang="sr-Latn-RS" sz="240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en-US" sz="24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a:t>
            </a:r>
            <a:endParaRPr lang="en-US" sz="28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500063" y="2122487"/>
          <a:ext cx="4038600" cy="2926080"/>
        </p:xfrm>
        <a:graphic>
          <a:graphicData uri="http://schemas.openxmlformats.org/drawingml/2006/table">
            <a:tbl>
              <a:tblPr firstRow="1" bandRow="1"/>
              <a:tblGrid>
                <a:gridCol w="2133600"/>
                <a:gridCol w="1905000"/>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Distance</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Eligible cost</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smtClean="0">
                          <a:solidFill>
                            <a:srgbClr val="FF0000"/>
                          </a:solidFill>
                          <a:latin typeface="Calibri Light" pitchFamily="34" charset="0"/>
                          <a:cs typeface="Calibri Light" pitchFamily="34" charset="0"/>
                        </a:rPr>
                        <a:t>10 – 99 </a:t>
                      </a:r>
                      <a:r>
                        <a:rPr lang="x-none" dirty="0" smtClean="0">
                          <a:solidFill>
                            <a:srgbClr val="FF0000"/>
                          </a:solidFill>
                          <a:latin typeface="Calibri Light" pitchFamily="34" charset="0"/>
                          <a:cs typeface="Calibri Light" pitchFamily="34" charset="0"/>
                        </a:rPr>
                        <a:t>km</a:t>
                      </a:r>
                      <a:endParaRPr lang="en-US" dirty="0">
                        <a:solidFill>
                          <a:srgbClr val="FF0000"/>
                        </a:solidFill>
                        <a:latin typeface="Calibri Light" pitchFamily="34" charset="0"/>
                        <a:cs typeface="Calibri Light"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sr-Latn-RS" dirty="0" smtClean="0">
                          <a:solidFill>
                            <a:srgbClr val="FF0000"/>
                          </a:solidFill>
                          <a:latin typeface="Calibri Light" pitchFamily="34" charset="0"/>
                          <a:cs typeface="Calibri Light" pitchFamily="34" charset="0"/>
                        </a:rPr>
                        <a:t>2</a:t>
                      </a:r>
                      <a:r>
                        <a:rPr lang="x-none" smtClean="0">
                          <a:solidFill>
                            <a:srgbClr val="FF0000"/>
                          </a:solidFill>
                          <a:latin typeface="Calibri Light" pitchFamily="34" charset="0"/>
                          <a:cs typeface="Calibri Light" pitchFamily="34" charset="0"/>
                        </a:rPr>
                        <a:t>0 </a:t>
                      </a:r>
                      <a:r>
                        <a:rPr lang="x-none" dirty="0" smtClean="0">
                          <a:solidFill>
                            <a:srgbClr val="FF0000"/>
                          </a:solidFill>
                          <a:latin typeface="Calibri Light" pitchFamily="34" charset="0"/>
                          <a:cs typeface="Calibri Light" pitchFamily="34" charset="0"/>
                        </a:rPr>
                        <a:t>Eur </a:t>
                      </a:r>
                      <a:endParaRPr lang="en-US" dirty="0">
                        <a:solidFill>
                          <a:srgbClr val="FF0000"/>
                        </a:solidFill>
                        <a:latin typeface="Calibri Light" pitchFamily="34" charset="0"/>
                        <a:cs typeface="Calibri Light"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100 – 499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180 Eur </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500 – 1999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275 Eur </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2000 – 2999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360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3000 – 3999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530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4000 – 7999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820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8000 km and more</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1100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graphicFrame>
        <p:nvGraphicFramePr>
          <p:cNvPr id="14" name="Table 13"/>
          <p:cNvGraphicFramePr>
            <a:graphicFrameLocks noGrp="1"/>
          </p:cNvGraphicFramePr>
          <p:nvPr/>
        </p:nvGraphicFramePr>
        <p:xfrm>
          <a:off x="5000625" y="2122487"/>
          <a:ext cx="3276600" cy="2560320"/>
        </p:xfrm>
        <a:graphic>
          <a:graphicData uri="http://schemas.openxmlformats.org/drawingml/2006/table">
            <a:tbl>
              <a:tblPr firstRow="1" bandRow="1"/>
              <a:tblGrid>
                <a:gridCol w="1456266"/>
                <a:gridCol w="1820334"/>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No. of days</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Eligible cost</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120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240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360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480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600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6</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720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sp>
        <p:nvSpPr>
          <p:cNvPr id="15" name="Rectangle 15"/>
          <p:cNvSpPr>
            <a:spLocks noChangeArrowheads="1"/>
          </p:cNvSpPr>
          <p:nvPr/>
        </p:nvSpPr>
        <p:spPr bwMode="auto">
          <a:xfrm>
            <a:off x="1643063" y="1752600"/>
            <a:ext cx="1343894" cy="400110"/>
          </a:xfrm>
          <a:prstGeom prst="rect">
            <a:avLst/>
          </a:prstGeom>
          <a:noFill/>
          <a:ln w="9525">
            <a:noFill/>
            <a:miter lim="800000"/>
            <a:headEnd/>
            <a:tailEnd/>
          </a:ln>
        </p:spPr>
        <p:txBody>
          <a:bodyPr wrap="none">
            <a:spAutoFit/>
          </a:bodyPr>
          <a:lstStyle/>
          <a:p>
            <a:r>
              <a:rPr lang="en-US" sz="2000" b="1" dirty="0">
                <a:latin typeface="Calibri Light" pitchFamily="34" charset="0"/>
                <a:cs typeface="Calibri Light" pitchFamily="34" charset="0"/>
              </a:rPr>
              <a:t>Travel costs</a:t>
            </a:r>
            <a:endParaRPr lang="en-US" sz="2000" dirty="0">
              <a:latin typeface="Calibri Light" pitchFamily="34" charset="0"/>
              <a:cs typeface="Calibri Light" pitchFamily="34" charset="0"/>
            </a:endParaRPr>
          </a:p>
        </p:txBody>
      </p:sp>
      <p:sp>
        <p:nvSpPr>
          <p:cNvPr id="16" name="Rectangle 16"/>
          <p:cNvSpPr>
            <a:spLocks noChangeArrowheads="1"/>
          </p:cNvSpPr>
          <p:nvPr/>
        </p:nvSpPr>
        <p:spPr bwMode="auto">
          <a:xfrm>
            <a:off x="5029200" y="1752600"/>
            <a:ext cx="3269613" cy="400110"/>
          </a:xfrm>
          <a:prstGeom prst="rect">
            <a:avLst/>
          </a:prstGeom>
          <a:noFill/>
          <a:ln w="9525">
            <a:noFill/>
            <a:miter lim="800000"/>
            <a:headEnd/>
            <a:tailEnd/>
          </a:ln>
        </p:spPr>
        <p:txBody>
          <a:bodyPr wrap="none">
            <a:spAutoFit/>
          </a:bodyPr>
          <a:lstStyle/>
          <a:p>
            <a:r>
              <a:rPr lang="en-US" sz="2000" b="1" dirty="0">
                <a:latin typeface="Calibri Light" pitchFamily="34" charset="0"/>
                <a:cs typeface="Calibri Light" pitchFamily="34" charset="0"/>
              </a:rPr>
              <a:t>Costs of stay (120EUR per day</a:t>
            </a:r>
            <a:r>
              <a:rPr lang="en-US" b="1" dirty="0">
                <a:latin typeface="Calibri" pitchFamily="34" charset="0"/>
              </a:rPr>
              <a:t>)</a:t>
            </a:r>
            <a:endParaRPr lang="en-US" dirty="0">
              <a:latin typeface="Calibri"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Individual Travel Report (ITR)</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details of activity:</a:t>
            </a:r>
          </a:p>
          <a:p>
            <a:pPr lvl="1" algn="just">
              <a:buFont typeface="Wingdings" pitchFamily="2" charset="2"/>
              <a:buChar char="§"/>
            </a:pPr>
            <a:r>
              <a:rPr lang="sr-Latn-RS" sz="2400" dirty="0" smtClean="0">
                <a:latin typeface="Calibri Light" pitchFamily="34" charset="0"/>
                <a:cs typeface="Calibri Light" pitchFamily="34" charset="0"/>
              </a:rPr>
              <a:t> dates excluding travel</a:t>
            </a:r>
          </a:p>
          <a:p>
            <a:pPr lvl="1" algn="just">
              <a:buFont typeface="Wingdings" pitchFamily="2" charset="2"/>
              <a:buChar char="§"/>
            </a:pPr>
            <a:r>
              <a:rPr lang="sr-Latn-RS" sz="2400" dirty="0" smtClean="0">
                <a:latin typeface="Calibri Light" pitchFamily="34" charset="0"/>
                <a:cs typeface="Calibri Light" pitchFamily="34" charset="0"/>
              </a:rPr>
              <a:t> brief description of the activity performed should be inserted</a:t>
            </a:r>
          </a:p>
          <a:p>
            <a:pPr algn="just">
              <a:buFont typeface="Wingdings" pitchFamily="2" charset="2"/>
              <a:buChar char="Ø"/>
            </a:pPr>
            <a:r>
              <a:rPr lang="sr-Latn-RS" sz="2400" dirty="0" smtClean="0">
                <a:latin typeface="Calibri Light" pitchFamily="34" charset="0"/>
                <a:cs typeface="Calibri Light" pitchFamily="34" charset="0"/>
              </a:rPr>
              <a:t> provide documents regarding financial transactions</a:t>
            </a:r>
          </a:p>
          <a:p>
            <a:pPr algn="just">
              <a:buFont typeface="Wingdings" pitchFamily="2" charset="2"/>
              <a:buChar char="Ø"/>
            </a:pPr>
            <a:r>
              <a:rPr lang="sr-Latn-RS" sz="2400" dirty="0" smtClean="0">
                <a:latin typeface="Calibri Light" pitchFamily="34" charset="0"/>
                <a:cs typeface="Calibri Light" pitchFamily="34" charset="0"/>
              </a:rPr>
              <a:t> invoces, receipts, boarding passes</a:t>
            </a:r>
          </a:p>
          <a:p>
            <a:pPr algn="just">
              <a:buFont typeface="Wingdings" pitchFamily="2" charset="2"/>
              <a:buChar char="Ø"/>
            </a:pPr>
            <a:r>
              <a:rPr lang="sr-Latn-RS" sz="2400" dirty="0" smtClean="0">
                <a:latin typeface="Calibri Light" pitchFamily="34" charset="0"/>
                <a:cs typeface="Calibri Light" pitchFamily="34" charset="0"/>
              </a:rPr>
              <a:t> add agenda and participation list for all days</a:t>
            </a:r>
            <a:endParaRPr lang="en-GB"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only participant</a:t>
            </a:r>
            <a:r>
              <a:rPr lang="en-GB"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should</a:t>
            </a:r>
            <a:r>
              <a:rPr lang="en-GB" sz="2400" dirty="0" smtClean="0">
                <a:latin typeface="Calibri Light" pitchFamily="34" charset="0"/>
                <a:cs typeface="Calibri Light" pitchFamily="34" charset="0"/>
              </a:rPr>
              <a:t> sign </a:t>
            </a:r>
            <a:r>
              <a:rPr lang="sr-Latn-RS" sz="2400" dirty="0" smtClean="0">
                <a:latin typeface="Calibri Light" pitchFamily="34" charset="0"/>
                <a:cs typeface="Calibri Light" pitchFamily="34" charset="0"/>
              </a:rPr>
              <a:t>ITR</a:t>
            </a:r>
            <a:endParaRPr lang="en-GB" sz="24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en-US" sz="3200" b="1" dirty="0" smtClean="0">
                <a:solidFill>
                  <a:schemeClr val="tx2">
                    <a:lumMod val="60000"/>
                    <a:lumOff val="40000"/>
                  </a:schemeClr>
                </a:solidFill>
                <a:latin typeface="Calibri Light" pitchFamily="34" charset="0"/>
                <a:cs typeface="Calibri Light" pitchFamily="34" charset="0"/>
              </a:rPr>
              <a:t>Checks </a:t>
            </a:r>
            <a:r>
              <a:rPr lang="sr-Latn-RS" sz="3200" b="1" dirty="0" smtClean="0">
                <a:solidFill>
                  <a:schemeClr val="tx2">
                    <a:lumMod val="60000"/>
                    <a:lumOff val="40000"/>
                  </a:schemeClr>
                </a:solidFill>
                <a:latin typeface="Calibri Light" pitchFamily="34" charset="0"/>
                <a:cs typeface="Calibri Light" pitchFamily="34" charset="0"/>
              </a:rPr>
              <a:t>a</a:t>
            </a:r>
            <a:r>
              <a:rPr lang="en-US" sz="3200" b="1" dirty="0" err="1" smtClean="0">
                <a:solidFill>
                  <a:schemeClr val="tx2">
                    <a:lumMod val="60000"/>
                    <a:lumOff val="40000"/>
                  </a:schemeClr>
                </a:solidFill>
                <a:latin typeface="Calibri Light" pitchFamily="34" charset="0"/>
                <a:cs typeface="Calibri Light" pitchFamily="34" charset="0"/>
              </a:rPr>
              <a:t>nd</a:t>
            </a:r>
            <a:r>
              <a:rPr lang="en-US" sz="3200" b="1" dirty="0" smtClean="0">
                <a:solidFill>
                  <a:schemeClr val="tx2">
                    <a:lumMod val="60000"/>
                    <a:lumOff val="40000"/>
                  </a:schemeClr>
                </a:solidFill>
                <a:latin typeface="Calibri Light" pitchFamily="34" charset="0"/>
                <a:cs typeface="Calibri Light" pitchFamily="34" charset="0"/>
              </a:rPr>
              <a:t> Audits (Art. II.27)</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The </a:t>
            </a:r>
            <a:r>
              <a:rPr lang="en-US" sz="2500" b="1" dirty="0" smtClean="0">
                <a:latin typeface="Calibri Light" pitchFamily="34" charset="0"/>
                <a:cs typeface="Calibri Light" pitchFamily="34" charset="0"/>
              </a:rPr>
              <a:t>EACEA and/or the Commission may carry out technical and financial checks and audits in relation to the use of the grant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Carried out </a:t>
            </a:r>
            <a:r>
              <a:rPr lang="en-US" sz="2500" b="1" dirty="0" smtClean="0">
                <a:latin typeface="Calibri Light" pitchFamily="34" charset="0"/>
                <a:cs typeface="Calibri Light" pitchFamily="34" charset="0"/>
              </a:rPr>
              <a:t>either directly by EACEA / Commission or by an outside body </a:t>
            </a:r>
            <a:r>
              <a:rPr lang="en-US" sz="2500" b="1" dirty="0" err="1" smtClean="0">
                <a:latin typeface="Calibri Light" pitchFamily="34" charset="0"/>
                <a:cs typeface="Calibri Light" pitchFamily="34" charset="0"/>
              </a:rPr>
              <a:t>authorised</a:t>
            </a:r>
            <a:r>
              <a:rPr lang="en-US" sz="2500" b="1" dirty="0" smtClean="0">
                <a:latin typeface="Calibri Light" pitchFamily="34" charset="0"/>
                <a:cs typeface="Calibri Light" pitchFamily="34" charset="0"/>
              </a:rPr>
              <a:t> to do so on its behalf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en-US" sz="2500" dirty="0" smtClean="0">
                <a:latin typeface="Calibri Light" pitchFamily="34" charset="0"/>
                <a:cs typeface="Calibri Light" pitchFamily="34" charset="0"/>
              </a:rPr>
              <a:t>During the implementation of the Agreement and for a period of </a:t>
            </a:r>
            <a:r>
              <a:rPr lang="en-US" sz="2500" b="1" dirty="0" smtClean="0">
                <a:latin typeface="Calibri Light" pitchFamily="34" charset="0"/>
                <a:cs typeface="Calibri Light" pitchFamily="34" charset="0"/>
              </a:rPr>
              <a:t>five years starting from the date of payment of the balance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Contractual obligation of the project to carry out a </a:t>
            </a:r>
            <a:r>
              <a:rPr lang="en-US" sz="2500" b="1" dirty="0" smtClean="0">
                <a:latin typeface="Calibri Light" pitchFamily="34" charset="0"/>
                <a:cs typeface="Calibri Light" pitchFamily="34" charset="0"/>
              </a:rPr>
              <a:t>financial audit at final report stage </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Documentation</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43000"/>
            <a:ext cx="8229600" cy="4525963"/>
          </a:xfrm>
          <a:prstGeom prst="rect">
            <a:avLst/>
          </a:prstGeom>
        </p:spPr>
        <p:txBody>
          <a:bodyPr vert="horz" lIns="91440" tIns="45720" rIns="91440" bIns="45720" rtlCol="0">
            <a:noAutofit/>
          </a:bodyPr>
          <a:lstStyle/>
          <a:p>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For </a:t>
            </a:r>
            <a:r>
              <a:rPr lang="sr-Latn-RS" sz="2200" dirty="0" smtClean="0">
                <a:latin typeface="Calibri Light" pitchFamily="34" charset="0"/>
                <a:cs typeface="Calibri Light" pitchFamily="34" charset="0"/>
              </a:rPr>
              <a:t>SWARM</a:t>
            </a:r>
            <a:endParaRPr lang="en-US" sz="2200" dirty="0" smtClean="0">
              <a:latin typeface="Calibri Light" pitchFamily="34" charset="0"/>
              <a:cs typeface="Calibri Light" pitchFamily="34" charset="0"/>
            </a:endParaRPr>
          </a:p>
          <a:p>
            <a:pPr>
              <a:buNone/>
            </a:pPr>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Milan </a:t>
            </a:r>
            <a:r>
              <a:rPr lang="en-US" sz="2200" dirty="0" err="1" smtClean="0">
                <a:latin typeface="Calibri Light" pitchFamily="34" charset="0"/>
                <a:cs typeface="Calibri Light" pitchFamily="34" charset="0"/>
              </a:rPr>
              <a:t>Gocic</a:t>
            </a:r>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University of Nis</a:t>
            </a:r>
          </a:p>
          <a:p>
            <a:pPr>
              <a:buNone/>
            </a:pPr>
            <a:r>
              <a:rPr lang="en-US" sz="2200" dirty="0" err="1" smtClean="0">
                <a:latin typeface="Calibri Light" pitchFamily="34" charset="0"/>
                <a:cs typeface="Calibri Light" pitchFamily="34" charset="0"/>
              </a:rPr>
              <a:t>Univerzitetski</a:t>
            </a:r>
            <a:r>
              <a:rPr lang="en-US" sz="2200" dirty="0" smtClean="0">
                <a:latin typeface="Calibri Light" pitchFamily="34" charset="0"/>
                <a:cs typeface="Calibri Light" pitchFamily="34" charset="0"/>
              </a:rPr>
              <a:t> </a:t>
            </a:r>
            <a:r>
              <a:rPr lang="en-US" sz="2200" dirty="0" err="1" smtClean="0">
                <a:latin typeface="Calibri Light" pitchFamily="34" charset="0"/>
                <a:cs typeface="Calibri Light" pitchFamily="34" charset="0"/>
              </a:rPr>
              <a:t>trg</a:t>
            </a:r>
            <a:r>
              <a:rPr lang="en-US" sz="2200" dirty="0" smtClean="0">
                <a:latin typeface="Calibri Light" pitchFamily="34" charset="0"/>
                <a:cs typeface="Calibri Light" pitchFamily="34" charset="0"/>
              </a:rPr>
              <a:t> 2</a:t>
            </a:r>
          </a:p>
          <a:p>
            <a:pPr>
              <a:buNone/>
            </a:pPr>
            <a:r>
              <a:rPr lang="en-US" sz="2200" dirty="0" smtClean="0">
                <a:latin typeface="Calibri Light" pitchFamily="34" charset="0"/>
                <a:cs typeface="Calibri Light" pitchFamily="34" charset="0"/>
              </a:rPr>
              <a:t>18000 Nis</a:t>
            </a:r>
          </a:p>
          <a:p>
            <a:pPr>
              <a:buNone/>
            </a:pPr>
            <a:r>
              <a:rPr lang="en-US" sz="2200" dirty="0" smtClean="0">
                <a:latin typeface="Calibri Light" pitchFamily="34" charset="0"/>
                <a:cs typeface="Calibri Light" pitchFamily="34" charset="0"/>
              </a:rPr>
              <a:t>SERBIA</a:t>
            </a:r>
          </a:p>
          <a:p>
            <a:pPr>
              <a:buNone/>
            </a:pPr>
            <a:endParaRPr lang="en-US" sz="2200" dirty="0" smtClean="0">
              <a:latin typeface="Calibri Light" pitchFamily="34" charset="0"/>
              <a:cs typeface="Calibri Light" pitchFamily="34" charset="0"/>
            </a:endParaRPr>
          </a:p>
          <a:p>
            <a:pPr algn="just"/>
            <a:r>
              <a:rPr lang="en-US" sz="2200" dirty="0" smtClean="0">
                <a:latin typeface="Calibri Light" pitchFamily="34" charset="0"/>
                <a:cs typeface="Calibri Light" pitchFamily="34" charset="0"/>
              </a:rPr>
              <a:t>Financial documentation (staff costs, travel costs, equipment and subcontracting costs) should be scanned as </a:t>
            </a:r>
            <a:r>
              <a:rPr lang="en-US" sz="2200" dirty="0" err="1" smtClean="0">
                <a:latin typeface="Calibri Light" pitchFamily="34" charset="0"/>
                <a:cs typeface="Calibri Light" pitchFamily="34" charset="0"/>
              </a:rPr>
              <a:t>pdf</a:t>
            </a:r>
            <a:r>
              <a:rPr lang="en-US" sz="2200" dirty="0" smtClean="0">
                <a:latin typeface="Calibri Light" pitchFamily="34" charset="0"/>
                <a:cs typeface="Calibri Light" pitchFamily="34" charset="0"/>
              </a:rPr>
              <a:t> and uploaded on </a:t>
            </a:r>
            <a:r>
              <a:rPr lang="sr-Latn-RS" sz="2200" dirty="0" smtClean="0">
                <a:latin typeface="Calibri Light" pitchFamily="34" charset="0"/>
                <a:cs typeface="Calibri Light" pitchFamily="34" charset="0"/>
              </a:rPr>
              <a:t>SWARM</a:t>
            </a:r>
            <a:r>
              <a:rPr lang="en-US" sz="2200" dirty="0" smtClean="0">
                <a:latin typeface="Calibri Light" pitchFamily="34" charset="0"/>
                <a:cs typeface="Calibri Light" pitchFamily="34" charset="0"/>
              </a:rPr>
              <a:t> platform under your HEI acronym </a:t>
            </a:r>
            <a:r>
              <a:rPr lang="sr-Latn-RS" sz="2200" dirty="0" smtClean="0">
                <a:latin typeface="Calibri Light" pitchFamily="34" charset="0"/>
                <a:cs typeface="Calibri Light" pitchFamily="34" charset="0"/>
              </a:rPr>
              <a:t>or</a:t>
            </a:r>
            <a:r>
              <a:rPr lang="en-US" sz="2200" dirty="0" smtClean="0">
                <a:latin typeface="Calibri Light" pitchFamily="34" charset="0"/>
                <a:cs typeface="Calibri Light" pitchFamily="34" charset="0"/>
              </a:rPr>
              <a:t> sent at </a:t>
            </a:r>
            <a:r>
              <a:rPr lang="sr-Latn-RS" sz="2200" dirty="0" smtClean="0">
                <a:latin typeface="Calibri Light" pitchFamily="34" charset="0"/>
                <a:cs typeface="Calibri Light" pitchFamily="34" charset="0"/>
                <a:hlinkClick r:id="rId6"/>
              </a:rPr>
              <a:t>swarm</a:t>
            </a:r>
            <a:r>
              <a:rPr lang="en-US" sz="2200" dirty="0" smtClean="0">
                <a:latin typeface="Calibri Light" pitchFamily="34" charset="0"/>
                <a:cs typeface="Calibri Light" pitchFamily="34" charset="0"/>
                <a:hlinkClick r:id="rId6"/>
              </a:rPr>
              <a:t>uni@gmail.com</a:t>
            </a:r>
            <a:r>
              <a:rPr lang="en-US" sz="2200" dirty="0" smtClean="0">
                <a:latin typeface="Calibri Light" pitchFamily="34" charset="0"/>
                <a:cs typeface="Calibri Light" pitchFamily="34" charset="0"/>
              </a:rPr>
              <a:t>. </a:t>
            </a:r>
            <a:endParaRPr lang="en-US" sz="2200" b="1"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1" algn="ctr">
              <a:buNone/>
            </a:pPr>
            <a:endParaRPr lang="sr-Latn-RS" sz="3600" dirty="0" smtClean="0">
              <a:solidFill>
                <a:srgbClr val="419182"/>
              </a:solidFill>
              <a:latin typeface="Book Antiqua" panose="02040602050305030304" pitchFamily="18" charset="0"/>
            </a:endParaRPr>
          </a:p>
          <a:p>
            <a:pPr lvl="1" algn="ctr">
              <a:buNone/>
            </a:pPr>
            <a:endParaRPr lang="sr-Latn-RS" sz="3600" dirty="0" smtClean="0">
              <a:solidFill>
                <a:srgbClr val="419182"/>
              </a:solidFill>
              <a:latin typeface="Book Antiqua" panose="02040602050305030304" pitchFamily="18" charset="0"/>
            </a:endParaRPr>
          </a:p>
          <a:p>
            <a:pPr lvl="1" algn="ctr">
              <a:buNone/>
            </a:pPr>
            <a:r>
              <a:rPr lang="sr-Latn-RS" sz="4000" b="1" dirty="0" smtClean="0">
                <a:solidFill>
                  <a:srgbClr val="419182"/>
                </a:solidFill>
                <a:latin typeface="Calibri Light" pitchFamily="34" charset="0"/>
                <a:cs typeface="Calibri Light" pitchFamily="34" charset="0"/>
              </a:rPr>
              <a:t>Be careful </a:t>
            </a:r>
          </a:p>
          <a:p>
            <a:pPr lvl="1" algn="ctr">
              <a:buNone/>
            </a:pPr>
            <a:endParaRPr lang="sr-Latn-RS" sz="4000" b="1" dirty="0" smtClean="0">
              <a:solidFill>
                <a:srgbClr val="419182"/>
              </a:solidFill>
              <a:latin typeface="Calibri Light" pitchFamily="34" charset="0"/>
              <a:cs typeface="Calibri Light" pitchFamily="34" charset="0"/>
            </a:endParaRPr>
          </a:p>
          <a:p>
            <a:pPr lvl="1" algn="ctr">
              <a:buNone/>
            </a:pPr>
            <a:r>
              <a:rPr lang="sr-Latn-RS" sz="4000" b="1" dirty="0" smtClean="0">
                <a:solidFill>
                  <a:srgbClr val="419182"/>
                </a:solidFill>
                <a:latin typeface="Calibri Light" pitchFamily="34" charset="0"/>
                <a:cs typeface="Calibri Light" pitchFamily="34" charset="0"/>
              </a:rPr>
              <a:t>Check twice before signing</a:t>
            </a:r>
            <a:endParaRPr lang="en-GB" sz="4000" b="1" dirty="0" smtClean="0">
              <a:solidFill>
                <a:srgbClr val="419182"/>
              </a:solidFill>
              <a:latin typeface="Calibri Light" pitchFamily="34" charset="0"/>
              <a:cs typeface="Calibri Light" pitchFamily="34" charset="0"/>
            </a:endParaRPr>
          </a:p>
          <a:p>
            <a:pPr algn="just">
              <a:buNone/>
            </a:pP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Budget info</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fontAlgn="auto">
              <a:spcBef>
                <a:spcPts val="0"/>
              </a:spcBef>
              <a:spcAft>
                <a:spcPts val="0"/>
              </a:spcAft>
              <a:defRPr/>
            </a:pPr>
            <a:r>
              <a:rPr lang="en-US" sz="2400" dirty="0" smtClean="0">
                <a:latin typeface="Calibri Light" pitchFamily="34" charset="0"/>
                <a:cs typeface="Calibri Light" pitchFamily="34" charset="0"/>
              </a:rPr>
              <a:t>The grant shall be of a maximum of </a:t>
            </a:r>
            <a:r>
              <a:rPr lang="en-US" sz="2400" b="1" dirty="0" smtClean="0">
                <a:latin typeface="Calibri Light" pitchFamily="34" charset="0"/>
                <a:cs typeface="Calibri Light" pitchFamily="34" charset="0"/>
              </a:rPr>
              <a:t>EUR</a:t>
            </a:r>
            <a:r>
              <a:rPr lang="en-U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931</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289</a:t>
            </a:r>
            <a:r>
              <a:rPr lang="x-none" sz="2400" b="1" smtClean="0">
                <a:latin typeface="Calibri Light" pitchFamily="34" charset="0"/>
                <a:cs typeface="Calibri Light" pitchFamily="34" charset="0"/>
              </a:rPr>
              <a:t>.00</a:t>
            </a:r>
            <a:r>
              <a:rPr lang="nl-BE" sz="2400" b="1"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and shall take the form of:</a:t>
            </a:r>
          </a:p>
          <a:p>
            <a:pPr fontAlgn="auto">
              <a:spcBef>
                <a:spcPts val="0"/>
              </a:spcBef>
              <a:spcAft>
                <a:spcPts val="0"/>
              </a:spcAft>
              <a:defRPr/>
            </a:pPr>
            <a:endParaRPr lang="nl-BE" sz="2400" dirty="0" smtClean="0">
              <a:latin typeface="Calibri Light" pitchFamily="34" charset="0"/>
              <a:cs typeface="Calibri Light" pitchFamily="34" charset="0"/>
            </a:endParaRPr>
          </a:p>
          <a:p>
            <a:pPr fontAlgn="auto">
              <a:spcBef>
                <a:spcPts val="0"/>
              </a:spcBef>
              <a:spcAft>
                <a:spcPts val="0"/>
              </a:spcAft>
              <a:defRPr/>
            </a:pPr>
            <a:r>
              <a:rPr lang="nl-BE" sz="2400" dirty="0" smtClean="0">
                <a:latin typeface="Calibri Light" pitchFamily="34" charset="0"/>
                <a:cs typeface="Calibri Light" pitchFamily="34" charset="0"/>
              </a:rPr>
              <a:t>Staff costs: 		</a:t>
            </a:r>
            <a:r>
              <a:rPr lang="x-none" sz="2400" smtClean="0">
                <a:latin typeface="Calibri Light" pitchFamily="34" charset="0"/>
                <a:cs typeface="Calibri Light" pitchFamily="34" charset="0"/>
              </a:rPr>
              <a:t> </a:t>
            </a:r>
            <a:r>
              <a:rPr lang="nl-BE" sz="2400" b="1" dirty="0" smtClean="0">
                <a:latin typeface="Calibri Light" pitchFamily="34" charset="0"/>
                <a:cs typeface="Calibri Light" pitchFamily="34" charset="0"/>
              </a:rPr>
              <a:t>3</a:t>
            </a:r>
            <a:r>
              <a:rPr lang="sr-Latn-RS" sz="2400" b="1" dirty="0" smtClean="0">
                <a:latin typeface="Calibri Light" pitchFamily="34" charset="0"/>
                <a:cs typeface="Calibri Light" pitchFamily="34" charset="0"/>
              </a:rPr>
              <a:t>65</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279</a:t>
            </a:r>
            <a:r>
              <a:rPr lang="nl-BE" sz="2400" b="1" dirty="0" smtClean="0">
                <a:latin typeface="Calibri Light" pitchFamily="34" charset="0"/>
                <a:cs typeface="Calibri Light" pitchFamily="34" charset="0"/>
              </a:rPr>
              <a:t> EUR</a:t>
            </a:r>
          </a:p>
          <a:p>
            <a:pPr fontAlgn="auto">
              <a:spcBef>
                <a:spcPts val="0"/>
              </a:spcBef>
              <a:spcAft>
                <a:spcPts val="0"/>
              </a:spcAft>
              <a:defRPr/>
            </a:pPr>
            <a:r>
              <a:rPr lang="nl-BE" sz="2400" dirty="0" smtClean="0">
                <a:latin typeface="Calibri Light" pitchFamily="34" charset="0"/>
                <a:cs typeface="Calibri Light" pitchFamily="34" charset="0"/>
              </a:rPr>
              <a:t>Travel costs: 	               </a:t>
            </a:r>
            <a:r>
              <a:rPr lang="x-none" sz="240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9</a:t>
            </a:r>
            <a:r>
              <a:rPr lang="x-none" sz="2400" b="1" smtClean="0">
                <a:latin typeface="Calibri Light" pitchFamily="34" charset="0"/>
                <a:cs typeface="Calibri Light" pitchFamily="34" charset="0"/>
              </a:rPr>
              <a:t>0,</a:t>
            </a:r>
            <a:r>
              <a:rPr lang="sr-Latn-RS" sz="2400" b="1" dirty="0" smtClean="0">
                <a:latin typeface="Calibri Light" pitchFamily="34" charset="0"/>
                <a:cs typeface="Calibri Light" pitchFamily="34" charset="0"/>
              </a:rPr>
              <a:t>2</a:t>
            </a:r>
            <a:r>
              <a:rPr lang="x-none" sz="2400" b="1" smtClean="0">
                <a:latin typeface="Calibri Light" pitchFamily="34" charset="0"/>
                <a:cs typeface="Calibri Light" pitchFamily="34" charset="0"/>
              </a:rPr>
              <a:t>1</a:t>
            </a:r>
            <a:r>
              <a:rPr lang="nl-BE" sz="2400" b="1" dirty="0" smtClean="0">
                <a:latin typeface="Calibri Light" pitchFamily="34" charset="0"/>
                <a:cs typeface="Calibri Light" pitchFamily="34" charset="0"/>
              </a:rPr>
              <a:t>0 EUR</a:t>
            </a:r>
          </a:p>
          <a:p>
            <a:pPr fontAlgn="auto">
              <a:spcBef>
                <a:spcPts val="0"/>
              </a:spcBef>
              <a:spcAft>
                <a:spcPts val="0"/>
              </a:spcAft>
              <a:defRPr/>
            </a:pPr>
            <a:r>
              <a:rPr lang="nl-BE" sz="2400" dirty="0" smtClean="0">
                <a:latin typeface="Calibri Light" pitchFamily="34" charset="0"/>
                <a:cs typeface="Calibri Light" pitchFamily="34" charset="0"/>
              </a:rPr>
              <a:t>Costs of stay                   </a:t>
            </a:r>
            <a:r>
              <a:rPr lang="nl-BE" sz="2400" b="1" dirty="0" smtClean="0">
                <a:latin typeface="Calibri Light" pitchFamily="34" charset="0"/>
                <a:cs typeface="Calibri Light" pitchFamily="34" charset="0"/>
              </a:rPr>
              <a:t>1</a:t>
            </a:r>
            <a:r>
              <a:rPr lang="x-none" sz="2400" b="1" smtClean="0">
                <a:latin typeface="Calibri Light" pitchFamily="34" charset="0"/>
                <a:cs typeface="Calibri Light" pitchFamily="34" charset="0"/>
              </a:rPr>
              <a:t>8</a:t>
            </a:r>
            <a:r>
              <a:rPr lang="sr-Latn-RS" sz="2400" b="1" dirty="0" smtClean="0">
                <a:latin typeface="Calibri Light" pitchFamily="34" charset="0"/>
                <a:cs typeface="Calibri Light" pitchFamily="34" charset="0"/>
              </a:rPr>
              <a:t>3</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150</a:t>
            </a:r>
            <a:r>
              <a:rPr lang="nl-BE" sz="2400" b="1" dirty="0" smtClean="0">
                <a:latin typeface="Calibri Light" pitchFamily="34" charset="0"/>
                <a:cs typeface="Calibri Light" pitchFamily="34" charset="0"/>
              </a:rPr>
              <a:t> EUR</a:t>
            </a:r>
          </a:p>
          <a:p>
            <a:pPr fontAlgn="auto">
              <a:spcBef>
                <a:spcPts val="0"/>
              </a:spcBef>
              <a:spcAft>
                <a:spcPts val="0"/>
              </a:spcAft>
              <a:defRPr/>
            </a:pPr>
            <a:r>
              <a:rPr lang="nl-BE" sz="2400" dirty="0" smtClean="0">
                <a:latin typeface="Calibri Light" pitchFamily="34" charset="0"/>
                <a:cs typeface="Calibri Light" pitchFamily="34" charset="0"/>
              </a:rPr>
              <a:t>Equipment costs:	</a:t>
            </a:r>
            <a:r>
              <a:rPr lang="sr-Latn-RS" sz="2400" dirty="0" smtClean="0">
                <a:latin typeface="Calibri Light" pitchFamily="34" charset="0"/>
                <a:cs typeface="Calibri Light" pitchFamily="34" charset="0"/>
              </a:rPr>
              <a:t> </a:t>
            </a:r>
            <a:r>
              <a:rPr lang="x-none" sz="2400" b="1" smtClean="0">
                <a:latin typeface="Calibri Light" pitchFamily="34" charset="0"/>
                <a:cs typeface="Calibri Light" pitchFamily="34" charset="0"/>
              </a:rPr>
              <a:t>2</a:t>
            </a:r>
            <a:r>
              <a:rPr lang="sr-Latn-RS" sz="2400" b="1" dirty="0" smtClean="0">
                <a:latin typeface="Calibri Light" pitchFamily="34" charset="0"/>
                <a:cs typeface="Calibri Light" pitchFamily="34" charset="0"/>
              </a:rPr>
              <a:t>5</a:t>
            </a:r>
            <a:r>
              <a:rPr lang="x-none" sz="2400" b="1" smtClean="0">
                <a:latin typeface="Calibri Light" pitchFamily="34" charset="0"/>
                <a:cs typeface="Calibri Light" pitchFamily="34" charset="0"/>
              </a:rPr>
              <a:t>4,</a:t>
            </a:r>
            <a:r>
              <a:rPr lang="sr-Latn-RS" sz="2400" b="1" dirty="0" smtClean="0">
                <a:latin typeface="Calibri Light" pitchFamily="34" charset="0"/>
                <a:cs typeface="Calibri Light" pitchFamily="34" charset="0"/>
              </a:rPr>
              <a:t>0</a:t>
            </a:r>
            <a:r>
              <a:rPr lang="x-none" sz="2400" b="1" smtClean="0">
                <a:latin typeface="Calibri Light" pitchFamily="34" charset="0"/>
                <a:cs typeface="Calibri Light" pitchFamily="34" charset="0"/>
              </a:rPr>
              <a:t>0</a:t>
            </a:r>
            <a:r>
              <a:rPr lang="nl-BE" sz="2400" b="1" dirty="0" smtClean="0">
                <a:latin typeface="Calibri Light" pitchFamily="34" charset="0"/>
                <a:cs typeface="Calibri Light" pitchFamily="34" charset="0"/>
              </a:rPr>
              <a:t>0 EUR</a:t>
            </a:r>
          </a:p>
          <a:p>
            <a:pPr fontAlgn="auto">
              <a:spcBef>
                <a:spcPts val="0"/>
              </a:spcBef>
              <a:spcAft>
                <a:spcPts val="0"/>
              </a:spcAft>
              <a:defRPr/>
            </a:pPr>
            <a:r>
              <a:rPr lang="nl-BE" sz="2400" dirty="0" smtClean="0">
                <a:latin typeface="Calibri Light" pitchFamily="34" charset="0"/>
                <a:cs typeface="Calibri Light" pitchFamily="34" charset="0"/>
              </a:rPr>
              <a:t>Subcontracting: 	</a:t>
            </a:r>
            <a:r>
              <a:rPr lang="sr-Latn-RS" sz="2400" dirty="0" smtClean="0">
                <a:latin typeface="Calibri Light" pitchFamily="34" charset="0"/>
                <a:cs typeface="Calibri Light" pitchFamily="34" charset="0"/>
              </a:rPr>
              <a:t> </a:t>
            </a:r>
            <a:r>
              <a:rPr lang="nl-BE"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3</a:t>
            </a:r>
            <a:r>
              <a:rPr lang="x-none" sz="2400" b="1" smtClean="0">
                <a:latin typeface="Calibri Light" pitchFamily="34" charset="0"/>
                <a:cs typeface="Calibri Light" pitchFamily="34" charset="0"/>
              </a:rPr>
              <a:t>8,</a:t>
            </a:r>
            <a:r>
              <a:rPr lang="sr-Latn-RS" sz="2400" b="1" dirty="0" smtClean="0">
                <a:latin typeface="Calibri Light" pitchFamily="34" charset="0"/>
                <a:cs typeface="Calibri Light" pitchFamily="34" charset="0"/>
              </a:rPr>
              <a:t>65</a:t>
            </a:r>
            <a:r>
              <a:rPr lang="nl-BE" sz="2400" b="1" dirty="0" smtClean="0">
                <a:latin typeface="Calibri Light" pitchFamily="34" charset="0"/>
                <a:cs typeface="Calibri Light" pitchFamily="34" charset="0"/>
              </a:rPr>
              <a:t>0 EUR</a:t>
            </a:r>
            <a:endParaRPr lang="x-none" sz="2400" b="1" smtClean="0">
              <a:latin typeface="Calibri Light" pitchFamily="34" charset="0"/>
              <a:cs typeface="Calibri Light" pitchFamily="34" charset="0"/>
            </a:endParaRPr>
          </a:p>
          <a:p>
            <a:pPr fontAlgn="auto">
              <a:spcBef>
                <a:spcPts val="0"/>
              </a:spcBef>
              <a:spcAft>
                <a:spcPts val="0"/>
              </a:spcAft>
              <a:defRPr/>
            </a:pPr>
            <a:endParaRPr lang="nl-BE" sz="2400" u="sng" dirty="0" smtClean="0">
              <a:latin typeface="Calibri Light" pitchFamily="34" charset="0"/>
              <a:cs typeface="Calibri Light" pitchFamily="34" charset="0"/>
            </a:endParaRPr>
          </a:p>
          <a:p>
            <a:pPr fontAlgn="auto">
              <a:spcBef>
                <a:spcPts val="0"/>
              </a:spcBef>
              <a:spcAft>
                <a:spcPts val="0"/>
              </a:spcAft>
              <a:defRPr/>
            </a:pPr>
            <a:r>
              <a:rPr lang="nl-BE" sz="2400" dirty="0" smtClean="0">
                <a:latin typeface="Calibri Light" pitchFamily="34" charset="0"/>
                <a:cs typeface="Calibri Light" pitchFamily="34" charset="0"/>
              </a:rPr>
              <a:t>Total project expenditures:	 </a:t>
            </a:r>
            <a:r>
              <a:rPr lang="sr-Latn-RS" sz="2400" b="1" dirty="0" smtClean="0">
                <a:latin typeface="Calibri Light" pitchFamily="34" charset="0"/>
                <a:cs typeface="Calibri Light" pitchFamily="34" charset="0"/>
              </a:rPr>
              <a:t>931</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289</a:t>
            </a:r>
            <a:r>
              <a:rPr lang="nl-BE" sz="2400" b="1" dirty="0" smtClean="0">
                <a:latin typeface="Calibri Light" pitchFamily="34" charset="0"/>
                <a:cs typeface="Calibri Light" pitchFamily="34" charset="0"/>
              </a:rPr>
              <a:t> EUR</a:t>
            </a:r>
            <a:endParaRPr lang="en-US" sz="24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x-none" sz="3200" b="1" dirty="0" smtClean="0">
                <a:solidFill>
                  <a:schemeClr val="tx2">
                    <a:lumMod val="60000"/>
                    <a:lumOff val="40000"/>
                  </a:schemeClr>
                </a:solidFill>
                <a:latin typeface="Calibri Light" pitchFamily="34" charset="0"/>
                <a:cs typeface="Calibri Light" pitchFamily="34" charset="0"/>
              </a:rPr>
              <a:t>Installments from EACEA</a:t>
            </a:r>
            <a:r>
              <a:rPr lang="en-US" sz="3200" b="1" dirty="0" smtClean="0">
                <a:solidFill>
                  <a:schemeClr val="tx2">
                    <a:lumMod val="60000"/>
                    <a:lumOff val="40000"/>
                  </a:schemeClr>
                </a:solidFill>
                <a:latin typeface="Calibri Light" pitchFamily="34" charset="0"/>
                <a:cs typeface="Calibri Light" pitchFamily="34" charset="0"/>
              </a:rPr>
              <a:t> to the Project coordinator</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buFont typeface="Wingdings" pitchFamily="2" charset="2"/>
              <a:buChar char="Ø"/>
              <a:defRPr/>
            </a:pPr>
            <a:r>
              <a:rPr lang="sr-Latn-RS" sz="2400" kern="0" dirty="0" smtClean="0">
                <a:latin typeface="Calibri Light" pitchFamily="34" charset="0"/>
                <a:cs typeface="Calibri Light" pitchFamily="34" charset="0"/>
              </a:rPr>
              <a:t>first </a:t>
            </a:r>
            <a:r>
              <a:rPr lang="x-none" sz="2400" kern="0" smtClean="0">
                <a:latin typeface="Calibri Light" pitchFamily="34" charset="0"/>
                <a:cs typeface="Calibri Light" pitchFamily="34" charset="0"/>
              </a:rPr>
              <a:t>pre</a:t>
            </a:r>
            <a:r>
              <a:rPr lang="en-US" sz="2400" kern="0" dirty="0" smtClean="0">
                <a:latin typeface="Calibri Light" pitchFamily="34" charset="0"/>
                <a:cs typeface="Calibri Light" pitchFamily="34" charset="0"/>
              </a:rPr>
              <a:t>-</a:t>
            </a:r>
            <a:r>
              <a:rPr lang="x-none" sz="2400" kern="0" smtClean="0">
                <a:latin typeface="Calibri Light" pitchFamily="34" charset="0"/>
                <a:cs typeface="Calibri Light" pitchFamily="34" charset="0"/>
              </a:rPr>
              <a:t>financing payment of </a:t>
            </a:r>
            <a:r>
              <a:rPr lang="x-none" sz="2400" b="1" kern="0" smtClean="0">
                <a:latin typeface="Calibri Light" pitchFamily="34" charset="0"/>
                <a:cs typeface="Calibri Light" pitchFamily="34" charset="0"/>
              </a:rPr>
              <a:t>50% </a:t>
            </a:r>
            <a:r>
              <a:rPr lang="x-none" sz="2400" kern="0" smtClean="0">
                <a:latin typeface="Calibri Light" pitchFamily="34" charset="0"/>
                <a:cs typeface="Calibri Light" pitchFamily="34" charset="0"/>
              </a:rPr>
              <a:t>of the maximum amount</a:t>
            </a:r>
            <a:r>
              <a:rPr lang="sr-Latn-RS" sz="2400" kern="0" dirty="0" smtClean="0">
                <a:latin typeface="Calibri Light" pitchFamily="34" charset="0"/>
                <a:cs typeface="Calibri Light" pitchFamily="34" charset="0"/>
              </a:rPr>
              <a:t>:</a:t>
            </a:r>
            <a:r>
              <a:rPr lang="x-none" sz="2400" kern="0" smtClean="0">
                <a:latin typeface="Calibri Light" pitchFamily="34" charset="0"/>
                <a:cs typeface="Calibri Light" pitchFamily="34" charset="0"/>
              </a:rPr>
              <a:t> </a:t>
            </a:r>
            <a:r>
              <a:rPr lang="en-US" sz="2400" kern="0" dirty="0" smtClean="0">
                <a:latin typeface="Calibri Light" pitchFamily="34" charset="0"/>
                <a:cs typeface="Calibri Light" pitchFamily="34" charset="0"/>
              </a:rPr>
              <a:t>u</a:t>
            </a:r>
            <a:r>
              <a:rPr lang="x-none" sz="2400" kern="0" smtClean="0">
                <a:latin typeface="Calibri Light" pitchFamily="34" charset="0"/>
                <a:cs typeface="Calibri Light" pitchFamily="34" charset="0"/>
              </a:rPr>
              <a:t>pon entry into force of the </a:t>
            </a:r>
            <a:r>
              <a:rPr lang="sr-Latn-RS" sz="2400" kern="0" dirty="0" smtClean="0">
                <a:latin typeface="Calibri Light" pitchFamily="34" charset="0"/>
                <a:cs typeface="Calibri Light" pitchFamily="34" charset="0"/>
              </a:rPr>
              <a:t>Grant </a:t>
            </a:r>
            <a:r>
              <a:rPr lang="x-none" sz="2400" kern="0" smtClean="0">
                <a:latin typeface="Calibri Light" pitchFamily="34" charset="0"/>
                <a:cs typeface="Calibri Light" pitchFamily="34" charset="0"/>
              </a:rPr>
              <a:t>Agreement</a:t>
            </a:r>
            <a:r>
              <a:rPr lang="sr-Latn-RS" sz="2400" kern="0" dirty="0" smtClean="0">
                <a:latin typeface="Calibri Light" pitchFamily="34" charset="0"/>
                <a:cs typeface="Calibri Light" pitchFamily="34" charset="0"/>
              </a:rPr>
              <a:t> (16 November 2018   -&gt; </a:t>
            </a:r>
            <a:r>
              <a:rPr lang="sr-Latn-RS" sz="2400" b="1" kern="0" dirty="0" smtClean="0">
                <a:latin typeface="Calibri Light" pitchFamily="34" charset="0"/>
                <a:cs typeface="Calibri Light" pitchFamily="34" charset="0"/>
              </a:rPr>
              <a:t>465,644.50 EUR</a:t>
            </a:r>
            <a:r>
              <a:rPr lang="sr-Latn-RS" sz="2400" kern="0" dirty="0" smtClean="0">
                <a:latin typeface="Calibri Light" pitchFamily="34" charset="0"/>
                <a:cs typeface="Calibri Light" pitchFamily="34" charset="0"/>
              </a:rPr>
              <a:t>)</a:t>
            </a:r>
          </a:p>
          <a:p>
            <a:pPr marL="342900" indent="-342900" algn="just" eaLnBrk="0" fontAlgn="auto" hangingPunct="0">
              <a:spcBef>
                <a:spcPct val="20000"/>
              </a:spcBef>
              <a:spcAft>
                <a:spcPts val="0"/>
              </a:spcAft>
              <a:buFont typeface="Wingdings" pitchFamily="2" charset="2"/>
              <a:buChar char="Ø"/>
              <a:defRPr/>
            </a:pPr>
            <a:endParaRPr lang="x-none" sz="2400" kern="0" smtClean="0">
              <a:latin typeface="Calibri Light" pitchFamily="34" charset="0"/>
              <a:cs typeface="Calibri Light" pitchFamily="34" charset="0"/>
            </a:endParaRPr>
          </a:p>
          <a:p>
            <a:pPr marL="342900" indent="-342900" eaLnBrk="0" fontAlgn="auto" hangingPunct="0">
              <a:spcBef>
                <a:spcPct val="20000"/>
              </a:spcBef>
              <a:spcAft>
                <a:spcPts val="0"/>
              </a:spcAft>
              <a:buFont typeface="Wingdings" pitchFamily="2" charset="2"/>
              <a:buChar char="Ø"/>
              <a:defRPr/>
            </a:pPr>
            <a:r>
              <a:rPr lang="x-none" sz="2400" kern="0" smtClean="0">
                <a:latin typeface="Calibri Light" pitchFamily="34" charset="0"/>
                <a:cs typeface="Calibri Light" pitchFamily="34" charset="0"/>
              </a:rPr>
              <a:t>second </a:t>
            </a:r>
            <a:r>
              <a:rPr lang="sr-Latn-RS" sz="2400" kern="0" dirty="0" smtClean="0">
                <a:latin typeface="Calibri Light" pitchFamily="34" charset="0"/>
                <a:cs typeface="Calibri Light" pitchFamily="34" charset="0"/>
              </a:rPr>
              <a:t>pre-financing </a:t>
            </a:r>
            <a:r>
              <a:rPr lang="x-none" sz="2400" kern="0" smtClean="0">
                <a:latin typeface="Calibri Light" pitchFamily="34" charset="0"/>
                <a:cs typeface="Calibri Light" pitchFamily="34" charset="0"/>
              </a:rPr>
              <a:t>of </a:t>
            </a:r>
            <a:r>
              <a:rPr lang="x-none" sz="2400" b="1" kern="0" smtClean="0">
                <a:latin typeface="Calibri Light" pitchFamily="34" charset="0"/>
                <a:cs typeface="Calibri Light" pitchFamily="34" charset="0"/>
              </a:rPr>
              <a:t>40%</a:t>
            </a:r>
            <a:r>
              <a:rPr lang="x-none" sz="2400" kern="0" smtClean="0">
                <a:latin typeface="Calibri Light" pitchFamily="34" charset="0"/>
                <a:cs typeface="Calibri Light" pitchFamily="34" charset="0"/>
              </a:rPr>
              <a:t> of the maximum amount </a:t>
            </a:r>
            <a:r>
              <a:rPr lang="sr-Latn-RS" sz="2400" kern="0" dirty="0" smtClean="0">
                <a:latin typeface="Calibri Light" pitchFamily="34" charset="0"/>
                <a:cs typeface="Calibri Light" pitchFamily="34" charset="0"/>
              </a:rPr>
              <a:t>(01 April 2020 -&gt; </a:t>
            </a:r>
            <a:r>
              <a:rPr lang="sr-Latn-RS" sz="2400" b="1" kern="0" dirty="0" smtClean="0">
                <a:latin typeface="Calibri Light" pitchFamily="34" charset="0"/>
                <a:cs typeface="Calibri Light" pitchFamily="34" charset="0"/>
              </a:rPr>
              <a:t>372,515.60 EUR</a:t>
            </a:r>
            <a:r>
              <a:rPr lang="sr-Latn-RS" sz="2400" kern="0" dirty="0" smtClean="0">
                <a:latin typeface="Calibri Light" pitchFamily="34" charset="0"/>
                <a:cs typeface="Calibri Light" pitchFamily="34" charset="0"/>
              </a:rPr>
              <a:t>)</a:t>
            </a:r>
          </a:p>
          <a:p>
            <a:pPr marL="342900" indent="-342900" eaLnBrk="0" fontAlgn="auto" hangingPunct="0">
              <a:spcBef>
                <a:spcPct val="20000"/>
              </a:spcBef>
              <a:spcAft>
                <a:spcPts val="0"/>
              </a:spcAft>
              <a:buFont typeface="Wingdings" pitchFamily="2" charset="2"/>
              <a:buChar char="Ø"/>
              <a:defRPr/>
            </a:pPr>
            <a:endParaRPr lang="sr-Latn-RS" sz="2400" kern="0" dirty="0" smtClean="0">
              <a:latin typeface="Calibri Light" pitchFamily="34" charset="0"/>
              <a:cs typeface="Calibri Light" pitchFamily="34" charset="0"/>
            </a:endParaRPr>
          </a:p>
          <a:p>
            <a:pPr marL="342900" indent="-342900" eaLnBrk="0" fontAlgn="auto" hangingPunct="0">
              <a:spcBef>
                <a:spcPct val="20000"/>
              </a:spcBef>
              <a:spcAft>
                <a:spcPts val="0"/>
              </a:spcAft>
              <a:buFont typeface="Wingdings" pitchFamily="2" charset="2"/>
              <a:buChar char="Ø"/>
              <a:defRPr/>
            </a:pPr>
            <a:r>
              <a:rPr lang="x-none" sz="2400" kern="0" smtClean="0">
                <a:latin typeface="Calibri Light" pitchFamily="34" charset="0"/>
                <a:cs typeface="Calibri Light" pitchFamily="34" charset="0"/>
              </a:rPr>
              <a:t>balance of </a:t>
            </a:r>
            <a:r>
              <a:rPr lang="x-none" sz="2400" b="1" kern="0" smtClean="0">
                <a:latin typeface="Calibri Light" pitchFamily="34" charset="0"/>
                <a:cs typeface="Calibri Light" pitchFamily="34" charset="0"/>
              </a:rPr>
              <a:t>10%</a:t>
            </a:r>
            <a:r>
              <a:rPr lang="x-none" sz="2400" kern="0" smtClean="0">
                <a:latin typeface="Calibri Light" pitchFamily="34" charset="0"/>
                <a:cs typeface="Calibri Light" pitchFamily="34" charset="0"/>
              </a:rPr>
              <a:t> </a:t>
            </a:r>
            <a:r>
              <a:rPr lang="sr-Latn-RS" sz="2400" kern="0" dirty="0" smtClean="0">
                <a:latin typeface="Calibri Light" pitchFamily="34" charset="0"/>
                <a:cs typeface="Calibri Light" pitchFamily="34" charset="0"/>
              </a:rPr>
              <a:t>max </a:t>
            </a:r>
            <a:r>
              <a:rPr lang="x-none" sz="2400" kern="0" smtClean="0">
                <a:latin typeface="Calibri Light" pitchFamily="34" charset="0"/>
                <a:cs typeface="Calibri Light" pitchFamily="34" charset="0"/>
              </a:rPr>
              <a:t>upon the approval of the Final Report </a:t>
            </a:r>
            <a:r>
              <a:rPr lang="sr-Latn-RS" sz="2400" kern="0" dirty="0" smtClean="0">
                <a:latin typeface="Calibri Light" pitchFamily="34" charset="0"/>
                <a:cs typeface="Calibri Light" pitchFamily="34" charset="0"/>
              </a:rPr>
              <a:t>        (</a:t>
            </a:r>
            <a:r>
              <a:rPr lang="en-US" sz="2400" b="1" i="1" dirty="0" smtClean="0"/>
              <a:t>EACEA payment or recovery 60 days following the reception of the FR </a:t>
            </a:r>
            <a:r>
              <a:rPr lang="sr-Latn-RS" sz="2400" kern="0" dirty="0" smtClean="0">
                <a:latin typeface="Calibri Light" pitchFamily="34" charset="0"/>
                <a:cs typeface="Calibri Light" pitchFamily="34" charset="0"/>
              </a:rPr>
              <a:t>)</a:t>
            </a:r>
            <a:endParaRPr lang="en-US" sz="2400" kern="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Monthly Rates valid in 04-2020</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Bulgaria – 1 EUR = 1.9558 BGN</a:t>
            </a: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Croatia – 1 EUR = 7.6265 HRK (new)</a:t>
            </a: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Norway – </a:t>
            </a:r>
            <a:r>
              <a:rPr lang="en-US" sz="2400" dirty="0" smtClean="0">
                <a:latin typeface="Calibri Light" pitchFamily="34" charset="0"/>
                <a:cs typeface="Calibri Light" pitchFamily="34" charset="0"/>
              </a:rPr>
              <a:t>1 EUR = </a:t>
            </a:r>
            <a:r>
              <a:rPr lang="sr-Latn-RS" sz="2400" dirty="0" smtClean="0">
                <a:latin typeface="Calibri Light" pitchFamily="34" charset="0"/>
                <a:cs typeface="Calibri Light" pitchFamily="34" charset="0"/>
              </a:rPr>
              <a:t>11</a:t>
            </a:r>
            <a:r>
              <a:rPr lang="en-US" sz="2400" dirty="0" smtClean="0">
                <a:latin typeface="Calibri Light" pitchFamily="34" charset="0"/>
                <a:cs typeface="Calibri Light" pitchFamily="34" charset="0"/>
              </a:rPr>
              <a:t>.</a:t>
            </a:r>
            <a:r>
              <a:rPr lang="sr-Latn-RS" sz="2400" dirty="0" smtClean="0">
                <a:latin typeface="Calibri Light" pitchFamily="34" charset="0"/>
                <a:cs typeface="Calibri Light" pitchFamily="34" charset="0"/>
              </a:rPr>
              <a:t>6888</a:t>
            </a:r>
            <a:r>
              <a:rPr lang="en-US" sz="2400" dirty="0" smtClean="0">
                <a:latin typeface="Calibri Light" pitchFamily="34" charset="0"/>
                <a:cs typeface="Calibri Light" pitchFamily="34" charset="0"/>
              </a:rPr>
              <a:t> NOK</a:t>
            </a:r>
            <a:r>
              <a:rPr lang="sr-Latn-RS" sz="2400" dirty="0" smtClean="0">
                <a:latin typeface="Calibri Light" pitchFamily="34" charset="0"/>
                <a:cs typeface="Calibri Light" pitchFamily="34" charset="0"/>
              </a:rPr>
              <a:t> (new)</a:t>
            </a: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Bosnia and Herzegovina – 1 EUR = 1.95583 BAM </a:t>
            </a: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Republic of Serbia – 1 EUR = 117.505 RSD (new) </a:t>
            </a:r>
          </a:p>
          <a:p>
            <a:pPr eaLnBrk="0" fontAlgn="auto" hangingPunct="0">
              <a:spcBef>
                <a:spcPts val="400"/>
              </a:spcBef>
              <a:spcAft>
                <a:spcPts val="0"/>
              </a:spcAft>
              <a:buClr>
                <a:schemeClr val="accent1"/>
              </a:buClr>
              <a:buSzPct val="68000"/>
              <a:buFont typeface="Wingdings 3" pitchFamily="18" charset="2"/>
              <a:buNone/>
              <a:defRPr/>
            </a:pP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endParaRPr lang="sr-Latn-RS" sz="2300" b="1" dirty="0" smtClean="0">
              <a:latin typeface="Calibri Light" pitchFamily="34" charset="0"/>
              <a:cs typeface="Calibri Light" pitchFamily="34" charset="0"/>
            </a:endParaRPr>
          </a:p>
          <a:p>
            <a:pPr algn="just" eaLnBrk="0" fontAlgn="auto" hangingPunct="0">
              <a:spcBef>
                <a:spcPts val="400"/>
              </a:spcBef>
              <a:spcAft>
                <a:spcPts val="0"/>
              </a:spcAft>
              <a:buClr>
                <a:schemeClr val="accent1"/>
              </a:buClr>
              <a:buSzPct val="68000"/>
              <a:buFont typeface="Wingdings 3" pitchFamily="18" charset="2"/>
              <a:buNone/>
              <a:defRPr/>
            </a:pPr>
            <a:r>
              <a:rPr lang="en-US" sz="2400" dirty="0" smtClean="0">
                <a:latin typeface="Calibri Light" pitchFamily="34" charset="0"/>
                <a:cs typeface="Calibri Light" pitchFamily="34" charset="0"/>
              </a:rPr>
              <a:t>The rates indicated are the market rates for the penultimate day of the previous month quoted by the European Central Bank or, depending on availability, provided by the delegations or other appropriate sources close to that date.</a:t>
            </a:r>
            <a:endParaRPr lang="x-none" sz="240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defRPr/>
            </a:pPr>
            <a:endParaRPr lang="en-US" sz="2400" kern="0" dirty="0">
              <a:latin typeface="Calibri Light" pitchFamily="34" charset="0"/>
              <a:cs typeface="Calibri Light" pitchFamily="34" charset="0"/>
            </a:endParaRPr>
          </a:p>
        </p:txBody>
      </p:sp>
      <p:graphicFrame>
        <p:nvGraphicFramePr>
          <p:cNvPr id="15" name="Table 14"/>
          <p:cNvGraphicFramePr>
            <a:graphicFrameLocks noGrp="1"/>
          </p:cNvGraphicFramePr>
          <p:nvPr/>
        </p:nvGraphicFramePr>
        <p:xfrm>
          <a:off x="76200" y="762000"/>
          <a:ext cx="6477000" cy="5461000"/>
        </p:xfrm>
        <a:graphic>
          <a:graphicData uri="http://schemas.openxmlformats.org/drawingml/2006/table">
            <a:tbl>
              <a:tblPr firstRow="1" bandRow="1">
                <a:tableStyleId>{5C22544A-7EE6-4342-B048-85BDC9FD1C3A}</a:tableStyleId>
              </a:tblPr>
              <a:tblGrid>
                <a:gridCol w="3581400"/>
                <a:gridCol w="1371600"/>
                <a:gridCol w="1524000"/>
              </a:tblGrid>
              <a:tr h="370840">
                <a:tc>
                  <a:txBody>
                    <a:bodyPr/>
                    <a:lstStyle/>
                    <a:p>
                      <a:r>
                        <a:rPr lang="sr-Latn-RS" dirty="0" smtClean="0"/>
                        <a:t>Institution (installment)</a:t>
                      </a:r>
                      <a:endParaRPr lang="en-US" dirty="0"/>
                    </a:p>
                  </a:txBody>
                  <a:tcPr/>
                </a:tc>
                <a:tc>
                  <a:txBody>
                    <a:bodyPr/>
                    <a:lstStyle/>
                    <a:p>
                      <a:r>
                        <a:rPr lang="sr-Latn-RS" dirty="0" smtClean="0"/>
                        <a:t>Money</a:t>
                      </a:r>
                      <a:r>
                        <a:rPr lang="sr-Latn-RS" baseline="0" dirty="0" smtClean="0"/>
                        <a:t> transferred</a:t>
                      </a:r>
                      <a:endParaRPr lang="en-US" dirty="0"/>
                    </a:p>
                  </a:txBody>
                  <a:tcPr/>
                </a:tc>
                <a:tc>
                  <a:txBody>
                    <a:bodyPr/>
                    <a:lstStyle/>
                    <a:p>
                      <a:r>
                        <a:rPr lang="sr-Latn-RS" dirty="0" smtClean="0"/>
                        <a:t>Not</a:t>
                      </a:r>
                      <a:r>
                        <a:rPr lang="sr-Latn-RS" baseline="0" dirty="0" smtClean="0"/>
                        <a:t> transferred</a:t>
                      </a:r>
                      <a:endParaRPr lang="en-US" dirty="0"/>
                    </a:p>
                  </a:txBody>
                  <a:tcPr/>
                </a:tc>
              </a:tr>
              <a:tr h="370840">
                <a:tc>
                  <a:txBody>
                    <a:bodyPr/>
                    <a:lstStyle/>
                    <a:p>
                      <a:r>
                        <a:rPr lang="sr-Latn-RS" dirty="0" smtClean="0"/>
                        <a:t>P2</a:t>
                      </a:r>
                      <a:r>
                        <a:rPr lang="sr-Latn-RS" baseline="0" dirty="0" smtClean="0"/>
                        <a:t> BOKU (I, II, III)</a:t>
                      </a:r>
                      <a:endParaRPr lang="en-US" dirty="0"/>
                    </a:p>
                  </a:txBody>
                  <a:tcPr/>
                </a:tc>
                <a:tc>
                  <a:txBody>
                    <a:bodyPr/>
                    <a:lstStyle/>
                    <a:p>
                      <a:pPr algn="r"/>
                      <a:r>
                        <a:rPr lang="sr-Latn-RS" dirty="0" smtClean="0"/>
                        <a:t>28,613.20</a:t>
                      </a:r>
                      <a:endParaRPr lang="en-US" dirty="0"/>
                    </a:p>
                  </a:txBody>
                  <a:tcPr/>
                </a:tc>
                <a:tc>
                  <a:txBody>
                    <a:bodyPr/>
                    <a:lstStyle/>
                    <a:p>
                      <a:pPr algn="r"/>
                      <a:r>
                        <a:rPr lang="sr-Latn-RS" dirty="0" smtClean="0"/>
                        <a:t>8,175.20</a:t>
                      </a:r>
                      <a:endParaRPr lang="en-US" dirty="0"/>
                    </a:p>
                  </a:txBody>
                  <a:tcPr/>
                </a:tc>
              </a:tr>
              <a:tr h="370840">
                <a:tc>
                  <a:txBody>
                    <a:bodyPr/>
                    <a:lstStyle/>
                    <a:p>
                      <a:r>
                        <a:rPr lang="sr-Latn-RS" dirty="0" smtClean="0"/>
                        <a:t>P3 NMBU (I, II, III)</a:t>
                      </a:r>
                      <a:endParaRPr lang="en-US" dirty="0"/>
                    </a:p>
                  </a:txBody>
                  <a:tcPr/>
                </a:tc>
                <a:tc>
                  <a:txBody>
                    <a:bodyPr/>
                    <a:lstStyle/>
                    <a:p>
                      <a:pPr algn="r"/>
                      <a:r>
                        <a:rPr lang="sr-Latn-RS" dirty="0" smtClean="0"/>
                        <a:t>30,887.50</a:t>
                      </a:r>
                      <a:endParaRPr lang="en-US" dirty="0"/>
                    </a:p>
                  </a:txBody>
                  <a:tcPr/>
                </a:tc>
                <a:tc>
                  <a:txBody>
                    <a:bodyPr/>
                    <a:lstStyle/>
                    <a:p>
                      <a:pPr algn="r"/>
                      <a:r>
                        <a:rPr lang="sr-Latn-RS" dirty="0" smtClean="0"/>
                        <a:t>8,755.00</a:t>
                      </a:r>
                      <a:endParaRPr lang="en-US" dirty="0"/>
                    </a:p>
                  </a:txBody>
                  <a:tcPr/>
                </a:tc>
              </a:tr>
              <a:tr h="370840">
                <a:tc>
                  <a:txBody>
                    <a:bodyPr/>
                    <a:lstStyle/>
                    <a:p>
                      <a:r>
                        <a:rPr lang="sr-Latn-RS" dirty="0" smtClean="0"/>
                        <a:t>P4 AUTh (I, II, III)</a:t>
                      </a:r>
                      <a:endParaRPr lang="en-US" dirty="0"/>
                    </a:p>
                  </a:txBody>
                  <a:tcPr/>
                </a:tc>
                <a:tc>
                  <a:txBody>
                    <a:bodyPr/>
                    <a:lstStyle/>
                    <a:p>
                      <a:pPr algn="r"/>
                      <a:r>
                        <a:rPr lang="sr-Latn-RS" dirty="0" smtClean="0"/>
                        <a:t>23,263.10</a:t>
                      </a:r>
                      <a:endParaRPr lang="en-US" dirty="0"/>
                    </a:p>
                  </a:txBody>
                  <a:tcPr/>
                </a:tc>
                <a:tc>
                  <a:txBody>
                    <a:bodyPr/>
                    <a:lstStyle/>
                    <a:p>
                      <a:pPr algn="r"/>
                      <a:r>
                        <a:rPr lang="sr-Latn-RS" dirty="0" smtClean="0"/>
                        <a:t>6,646.60</a:t>
                      </a:r>
                      <a:endParaRPr lang="en-US" dirty="0"/>
                    </a:p>
                  </a:txBody>
                  <a:tcPr/>
                </a:tc>
              </a:tr>
              <a:tr h="370840">
                <a:tc>
                  <a:txBody>
                    <a:bodyPr/>
                    <a:lstStyle/>
                    <a:p>
                      <a:r>
                        <a:rPr lang="sr-Latn-RS" dirty="0" smtClean="0"/>
                        <a:t>P5 UACEG (I, II, III)</a:t>
                      </a:r>
                      <a:endParaRPr lang="en-US" dirty="0"/>
                    </a:p>
                  </a:txBody>
                  <a:tcPr/>
                </a:tc>
                <a:tc>
                  <a:txBody>
                    <a:bodyPr/>
                    <a:lstStyle/>
                    <a:p>
                      <a:pPr algn="r"/>
                      <a:r>
                        <a:rPr lang="sr-Latn-RS" dirty="0" smtClean="0"/>
                        <a:t>17,917.20</a:t>
                      </a:r>
                      <a:endParaRPr lang="en-US" dirty="0"/>
                    </a:p>
                  </a:txBody>
                  <a:tcPr/>
                </a:tc>
                <a:tc>
                  <a:txBody>
                    <a:bodyPr/>
                    <a:lstStyle/>
                    <a:p>
                      <a:pPr algn="r"/>
                      <a:r>
                        <a:rPr lang="sr-Latn-RS" dirty="0" smtClean="0"/>
                        <a:t>5,119.20</a:t>
                      </a:r>
                      <a:endParaRPr lang="en-US" dirty="0"/>
                    </a:p>
                  </a:txBody>
                  <a:tcPr/>
                </a:tc>
              </a:tr>
              <a:tr h="370840">
                <a:tc>
                  <a:txBody>
                    <a:bodyPr/>
                    <a:lstStyle/>
                    <a:p>
                      <a:r>
                        <a:rPr lang="sr-Latn-RS" dirty="0" smtClean="0"/>
                        <a:t>P6 UNIRIFCE (I, II, III)</a:t>
                      </a:r>
                      <a:endParaRPr lang="en-US" dirty="0"/>
                    </a:p>
                  </a:txBody>
                  <a:tcPr/>
                </a:tc>
                <a:tc>
                  <a:txBody>
                    <a:bodyPr/>
                    <a:lstStyle/>
                    <a:p>
                      <a:pPr algn="r"/>
                      <a:r>
                        <a:rPr lang="sr-Latn-RS" dirty="0" smtClean="0"/>
                        <a:t>18,183.20</a:t>
                      </a:r>
                      <a:endParaRPr lang="en-US" dirty="0"/>
                    </a:p>
                  </a:txBody>
                  <a:tcPr/>
                </a:tc>
                <a:tc>
                  <a:txBody>
                    <a:bodyPr/>
                    <a:lstStyle/>
                    <a:p>
                      <a:pPr algn="r"/>
                      <a:r>
                        <a:rPr lang="sr-Latn-RS" dirty="0" smtClean="0"/>
                        <a:t>5,195.20</a:t>
                      </a:r>
                      <a:endParaRPr lang="en-US" dirty="0"/>
                    </a:p>
                  </a:txBody>
                  <a:tcPr/>
                </a:tc>
              </a:tr>
              <a:tr h="370840">
                <a:tc>
                  <a:txBody>
                    <a:bodyPr/>
                    <a:lstStyle/>
                    <a:p>
                      <a:r>
                        <a:rPr lang="sr-Latn-RS" dirty="0" smtClean="0"/>
                        <a:t>P7 UL (I, II, III)</a:t>
                      </a:r>
                      <a:endParaRPr lang="en-US" dirty="0"/>
                    </a:p>
                  </a:txBody>
                  <a:tcPr/>
                </a:tc>
                <a:tc>
                  <a:txBody>
                    <a:bodyPr/>
                    <a:lstStyle/>
                    <a:p>
                      <a:pPr algn="r"/>
                      <a:r>
                        <a:rPr lang="sr-Latn-RS" dirty="0" smtClean="0"/>
                        <a:t>23,744.00</a:t>
                      </a:r>
                      <a:endParaRPr lang="en-US" dirty="0"/>
                    </a:p>
                  </a:txBody>
                  <a:tcPr/>
                </a:tc>
                <a:tc>
                  <a:txBody>
                    <a:bodyPr/>
                    <a:lstStyle/>
                    <a:p>
                      <a:pPr algn="r"/>
                      <a:r>
                        <a:rPr lang="sr-Latn-RS" dirty="0" smtClean="0"/>
                        <a:t>6,784.00</a:t>
                      </a:r>
                      <a:endParaRPr lang="en-US" dirty="0"/>
                    </a:p>
                  </a:txBody>
                  <a:tcPr/>
                </a:tc>
              </a:tr>
              <a:tr h="370840">
                <a:tc>
                  <a:txBody>
                    <a:bodyPr/>
                    <a:lstStyle/>
                    <a:p>
                      <a:r>
                        <a:rPr lang="sr-Latn-RS" dirty="0" smtClean="0"/>
                        <a:t>P8 UNS (I, II, equipment, III)</a:t>
                      </a:r>
                      <a:endParaRPr lang="en-US" dirty="0"/>
                    </a:p>
                  </a:txBody>
                  <a:tcPr/>
                </a:tc>
                <a:tc>
                  <a:txBody>
                    <a:bodyPr/>
                    <a:lstStyle/>
                    <a:p>
                      <a:pPr algn="r"/>
                      <a:r>
                        <a:rPr lang="sr-Latn-RS" dirty="0" smtClean="0"/>
                        <a:t>64,052.10</a:t>
                      </a:r>
                      <a:endParaRPr lang="en-US" dirty="0"/>
                    </a:p>
                  </a:txBody>
                  <a:tcPr/>
                </a:tc>
                <a:tc>
                  <a:txBody>
                    <a:bodyPr/>
                    <a:lstStyle/>
                    <a:p>
                      <a:pPr algn="r"/>
                      <a:r>
                        <a:rPr lang="sr-Latn-RS" dirty="0" smtClean="0"/>
                        <a:t>18,300.60</a:t>
                      </a:r>
                      <a:endParaRPr lang="en-US" dirty="0"/>
                    </a:p>
                  </a:txBody>
                  <a:tcPr/>
                </a:tc>
              </a:tr>
              <a:tr h="370840">
                <a:tc>
                  <a:txBody>
                    <a:bodyPr/>
                    <a:lstStyle/>
                    <a:p>
                      <a:r>
                        <a:rPr lang="sr-Latn-RS" dirty="0" smtClean="0"/>
                        <a:t>P9 UNSA (I, equipment, II, III)</a:t>
                      </a:r>
                      <a:endParaRPr lang="en-US" dirty="0"/>
                    </a:p>
                  </a:txBody>
                  <a:tcPr/>
                </a:tc>
                <a:tc>
                  <a:txBody>
                    <a:bodyPr/>
                    <a:lstStyle/>
                    <a:p>
                      <a:pPr algn="r"/>
                      <a:r>
                        <a:rPr lang="sr-Latn-RS" dirty="0" smtClean="0"/>
                        <a:t>64,668.80</a:t>
                      </a:r>
                      <a:endParaRPr lang="en-US" dirty="0"/>
                    </a:p>
                  </a:txBody>
                  <a:tcPr/>
                </a:tc>
                <a:tc>
                  <a:txBody>
                    <a:bodyPr/>
                    <a:lstStyle/>
                    <a:p>
                      <a:pPr algn="r"/>
                      <a:r>
                        <a:rPr lang="sr-Latn-RS" dirty="0" smtClean="0"/>
                        <a:t>18,476.80</a:t>
                      </a:r>
                      <a:endParaRPr lang="en-US" dirty="0"/>
                    </a:p>
                  </a:txBody>
                  <a:tcPr/>
                </a:tc>
              </a:tr>
              <a:tr h="370840">
                <a:tc>
                  <a:txBody>
                    <a:bodyPr/>
                    <a:lstStyle/>
                    <a:p>
                      <a:r>
                        <a:rPr lang="sr-Latn-RS" dirty="0" smtClean="0"/>
                        <a:t>P10 UNMO (I, equipment, II, III)</a:t>
                      </a:r>
                      <a:endParaRPr lang="en-US" dirty="0"/>
                    </a:p>
                  </a:txBody>
                  <a:tcPr/>
                </a:tc>
                <a:tc>
                  <a:txBody>
                    <a:bodyPr/>
                    <a:lstStyle/>
                    <a:p>
                      <a:pPr algn="r"/>
                      <a:r>
                        <a:rPr lang="sr-Latn-RS" dirty="0" smtClean="0"/>
                        <a:t>63,306.40</a:t>
                      </a:r>
                      <a:endParaRPr lang="en-US" dirty="0"/>
                    </a:p>
                  </a:txBody>
                  <a:tcPr/>
                </a:tc>
                <a:tc>
                  <a:txBody>
                    <a:bodyPr/>
                    <a:lstStyle/>
                    <a:p>
                      <a:pPr algn="r"/>
                      <a:r>
                        <a:rPr lang="sr-Latn-RS" dirty="0" smtClean="0"/>
                        <a:t>18,190.40</a:t>
                      </a:r>
                      <a:endParaRPr lang="en-US" dirty="0"/>
                    </a:p>
                  </a:txBody>
                  <a:tcPr/>
                </a:tc>
              </a:tr>
              <a:tr h="370840">
                <a:tc>
                  <a:txBody>
                    <a:bodyPr/>
                    <a:lstStyle/>
                    <a:p>
                      <a:r>
                        <a:rPr lang="sr-Latn-RS" dirty="0" smtClean="0"/>
                        <a:t>P11 UPKM (I, II, equipment, III, IV)</a:t>
                      </a:r>
                      <a:endParaRPr lang="en-US" dirty="0"/>
                    </a:p>
                  </a:txBody>
                  <a:tcPr/>
                </a:tc>
                <a:tc>
                  <a:txBody>
                    <a:bodyPr/>
                    <a:lstStyle/>
                    <a:p>
                      <a:pPr algn="r"/>
                      <a:r>
                        <a:rPr lang="sr-Latn-RS" dirty="0" smtClean="0"/>
                        <a:t>74,564.80</a:t>
                      </a:r>
                      <a:endParaRPr lang="en-US" dirty="0"/>
                    </a:p>
                  </a:txBody>
                  <a:tcPr/>
                </a:tc>
                <a:tc>
                  <a:txBody>
                    <a:bodyPr/>
                    <a:lstStyle/>
                    <a:p>
                      <a:pPr algn="r"/>
                      <a:r>
                        <a:rPr lang="sr-Latn-RS" smtClean="0"/>
                        <a:t>9,320.60</a:t>
                      </a:r>
                      <a:endParaRPr lang="en-US" dirty="0"/>
                    </a:p>
                  </a:txBody>
                  <a:tcPr/>
                </a:tc>
              </a:tr>
              <a:tr h="370840">
                <a:tc>
                  <a:txBody>
                    <a:bodyPr/>
                    <a:lstStyle/>
                    <a:p>
                      <a:r>
                        <a:rPr lang="sr-Latn-RS" dirty="0" smtClean="0"/>
                        <a:t>P12 TCASU (I, II, equipment, III, IV)</a:t>
                      </a:r>
                      <a:endParaRPr lang="en-US" dirty="0"/>
                    </a:p>
                  </a:txBody>
                  <a:tcPr/>
                </a:tc>
                <a:tc>
                  <a:txBody>
                    <a:bodyPr/>
                    <a:lstStyle/>
                    <a:p>
                      <a:pPr algn="r"/>
                      <a:r>
                        <a:rPr lang="sr-Latn-RS" dirty="0" smtClean="0"/>
                        <a:t>62,536.00</a:t>
                      </a:r>
                      <a:endParaRPr lang="en-US" dirty="0"/>
                    </a:p>
                  </a:txBody>
                  <a:tcPr/>
                </a:tc>
                <a:tc>
                  <a:txBody>
                    <a:bodyPr/>
                    <a:lstStyle/>
                    <a:p>
                      <a:pPr algn="r"/>
                      <a:r>
                        <a:rPr lang="sr-Latn-RS" dirty="0" smtClean="0"/>
                        <a:t>7,817.00</a:t>
                      </a:r>
                      <a:endParaRPr lang="en-US" dirty="0"/>
                    </a:p>
                  </a:txBody>
                  <a:tcPr/>
                </a:tc>
              </a:tr>
              <a:tr h="370840">
                <a:tc>
                  <a:txBody>
                    <a:bodyPr/>
                    <a:lstStyle/>
                    <a:p>
                      <a:r>
                        <a:rPr lang="sr-Latn-RS" dirty="0" smtClean="0"/>
                        <a:t>P13 UoM (I, II, equipment, III)</a:t>
                      </a:r>
                      <a:endParaRPr lang="en-US" dirty="0"/>
                    </a:p>
                  </a:txBody>
                  <a:tcPr/>
                </a:tc>
                <a:tc>
                  <a:txBody>
                    <a:bodyPr/>
                    <a:lstStyle/>
                    <a:p>
                      <a:pPr algn="r"/>
                      <a:r>
                        <a:rPr lang="sr-Latn-RS" dirty="0" smtClean="0"/>
                        <a:t>60,938.50</a:t>
                      </a:r>
                      <a:endParaRPr lang="en-US" dirty="0"/>
                    </a:p>
                  </a:txBody>
                  <a:tcPr/>
                </a:tc>
                <a:tc>
                  <a:txBody>
                    <a:bodyPr/>
                    <a:lstStyle/>
                    <a:p>
                      <a:pPr algn="r"/>
                      <a:r>
                        <a:rPr lang="sr-Latn-RS" dirty="0" smtClean="0"/>
                        <a:t>17,411.00</a:t>
                      </a:r>
                      <a:endParaRPr lang="en-US" dirty="0"/>
                    </a:p>
                  </a:txBody>
                  <a:tcPr/>
                </a:tc>
              </a:tr>
              <a:tr h="370840">
                <a:tc>
                  <a:txBody>
                    <a:bodyPr/>
                    <a:lstStyle/>
                    <a:p>
                      <a:r>
                        <a:rPr lang="sr-Latn-RS" dirty="0" smtClean="0"/>
                        <a:t>P14</a:t>
                      </a:r>
                      <a:r>
                        <a:rPr lang="sr-Latn-RS" baseline="0" dirty="0" smtClean="0"/>
                        <a:t> PWMC VV (I, II, III)</a:t>
                      </a:r>
                      <a:endParaRPr lang="en-US" dirty="0"/>
                    </a:p>
                  </a:txBody>
                  <a:tcPr/>
                </a:tc>
                <a:tc>
                  <a:txBody>
                    <a:bodyPr/>
                    <a:lstStyle/>
                    <a:p>
                      <a:pPr algn="r"/>
                      <a:r>
                        <a:rPr lang="sr-Latn-RS" dirty="0" smtClean="0"/>
                        <a:t>5,320.70</a:t>
                      </a:r>
                      <a:endParaRPr lang="en-US" dirty="0"/>
                    </a:p>
                  </a:txBody>
                  <a:tcPr/>
                </a:tc>
                <a:tc>
                  <a:txBody>
                    <a:bodyPr/>
                    <a:lstStyle/>
                    <a:p>
                      <a:pPr algn="r"/>
                      <a:r>
                        <a:rPr lang="sr-Latn-RS" dirty="0" smtClean="0"/>
                        <a:t>1,520.20</a:t>
                      </a:r>
                      <a:endParaRPr lang="en-US" dirty="0"/>
                    </a:p>
                  </a:txBody>
                  <a:tcPr/>
                </a:tc>
              </a:tr>
            </a:tbl>
          </a:graphicData>
        </a:graphic>
      </p:graphicFrame>
      <p:graphicFrame>
        <p:nvGraphicFramePr>
          <p:cNvPr id="16" name="Table 15"/>
          <p:cNvGraphicFramePr>
            <a:graphicFrameLocks noGrp="1"/>
          </p:cNvGraphicFramePr>
          <p:nvPr/>
        </p:nvGraphicFramePr>
        <p:xfrm>
          <a:off x="6858000" y="3886200"/>
          <a:ext cx="1905000" cy="762000"/>
        </p:xfrm>
        <a:graphic>
          <a:graphicData uri="http://schemas.openxmlformats.org/drawingml/2006/table">
            <a:tbl>
              <a:tblPr/>
              <a:tblGrid>
                <a:gridCol w="1905000"/>
              </a:tblGrid>
              <a:tr h="762000">
                <a:tc>
                  <a:txBody>
                    <a:bodyPr/>
                    <a:lstStyle/>
                    <a:p>
                      <a:pPr algn="r" fontAlgn="b"/>
                      <a:r>
                        <a:rPr lang="sr-Latn-RS" sz="3200" b="1" i="0" u="none" strike="noStrike" dirty="0" smtClean="0">
                          <a:solidFill>
                            <a:srgbClr val="00B050"/>
                          </a:solidFill>
                          <a:latin typeface="Calibri Light" pitchFamily="34" charset="0"/>
                          <a:cs typeface="Calibri Light" pitchFamily="34" charset="0"/>
                        </a:rPr>
                        <a:t>537</a:t>
                      </a:r>
                      <a:r>
                        <a:rPr lang="en-US" sz="3200" b="1" i="0" u="none" strike="noStrike" dirty="0" smtClean="0">
                          <a:solidFill>
                            <a:srgbClr val="00B050"/>
                          </a:solidFill>
                          <a:latin typeface="Calibri Light" pitchFamily="34" charset="0"/>
                          <a:cs typeface="Calibri Light" pitchFamily="34" charset="0"/>
                        </a:rPr>
                        <a:t>,</a:t>
                      </a:r>
                      <a:r>
                        <a:rPr lang="sr-Latn-RS" sz="3200" b="1" i="0" u="none" strike="noStrike" dirty="0" smtClean="0">
                          <a:solidFill>
                            <a:srgbClr val="00B050"/>
                          </a:solidFill>
                          <a:latin typeface="Calibri Light" pitchFamily="34" charset="0"/>
                          <a:cs typeface="Calibri Light" pitchFamily="34" charset="0"/>
                        </a:rPr>
                        <a:t>750</a:t>
                      </a:r>
                      <a:r>
                        <a:rPr lang="en-US" sz="3200" b="1" i="0" u="none" strike="noStrike" dirty="0" smtClean="0">
                          <a:solidFill>
                            <a:srgbClr val="00B050"/>
                          </a:solidFill>
                          <a:latin typeface="Calibri Light" pitchFamily="34" charset="0"/>
                          <a:cs typeface="Calibri Light" pitchFamily="34" charset="0"/>
                        </a:rPr>
                        <a:t>.</a:t>
                      </a:r>
                      <a:r>
                        <a:rPr lang="sr-Latn-RS" sz="3200" b="1" i="0" u="none" strike="noStrike" dirty="0" smtClean="0">
                          <a:solidFill>
                            <a:srgbClr val="00B050"/>
                          </a:solidFill>
                          <a:latin typeface="Calibri Light" pitchFamily="34" charset="0"/>
                          <a:cs typeface="Calibri Light" pitchFamily="34" charset="0"/>
                        </a:rPr>
                        <a:t>50</a:t>
                      </a:r>
                      <a:endParaRPr lang="en-US" sz="3200" b="1" i="0" u="none" strike="noStrike" dirty="0">
                        <a:solidFill>
                          <a:srgbClr val="00B05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4572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defRPr/>
            </a:pPr>
            <a:endParaRPr lang="en-US" sz="2400" kern="0" dirty="0">
              <a:latin typeface="Calibri Light" pitchFamily="34" charset="0"/>
              <a:cs typeface="Calibri Light" pitchFamily="34" charset="0"/>
            </a:endParaRPr>
          </a:p>
        </p:txBody>
      </p:sp>
      <p:graphicFrame>
        <p:nvGraphicFramePr>
          <p:cNvPr id="15" name="Table 14"/>
          <p:cNvGraphicFramePr>
            <a:graphicFrameLocks noGrp="1"/>
          </p:cNvGraphicFramePr>
          <p:nvPr/>
        </p:nvGraphicFramePr>
        <p:xfrm>
          <a:off x="457200" y="685800"/>
          <a:ext cx="6096000" cy="55626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Latn-RS" dirty="0" smtClean="0"/>
                        <a:t>Institution</a:t>
                      </a:r>
                      <a:endParaRPr lang="en-US" dirty="0"/>
                    </a:p>
                  </a:txBody>
                  <a:tcPr/>
                </a:tc>
                <a:tc>
                  <a:txBody>
                    <a:bodyPr/>
                    <a:lstStyle/>
                    <a:p>
                      <a:r>
                        <a:rPr lang="sr-Latn-RS" dirty="0" smtClean="0"/>
                        <a:t>Money</a:t>
                      </a:r>
                      <a:r>
                        <a:rPr lang="sr-Latn-RS" baseline="0" dirty="0" smtClean="0"/>
                        <a:t> spent</a:t>
                      </a:r>
                      <a:endParaRPr lang="en-US" dirty="0"/>
                    </a:p>
                  </a:txBody>
                  <a:tcPr/>
                </a:tc>
              </a:tr>
              <a:tr h="370840">
                <a:tc>
                  <a:txBody>
                    <a:bodyPr/>
                    <a:lstStyle/>
                    <a:p>
                      <a:r>
                        <a:rPr lang="sr-Latn-RS" dirty="0" smtClean="0"/>
                        <a:t>P1 UNI</a:t>
                      </a:r>
                      <a:endParaRPr lang="en-US" dirty="0"/>
                    </a:p>
                  </a:txBody>
                  <a:tcPr/>
                </a:tc>
                <a:tc>
                  <a:txBody>
                    <a:bodyPr/>
                    <a:lstStyle/>
                    <a:p>
                      <a:pPr algn="r"/>
                      <a:r>
                        <a:rPr lang="sr-Latn-RS" dirty="0" smtClean="0"/>
                        <a:t>110,015.57</a:t>
                      </a:r>
                      <a:endParaRPr lang="en-US" dirty="0"/>
                    </a:p>
                  </a:txBody>
                  <a:tcPr/>
                </a:tc>
              </a:tr>
              <a:tr h="370840">
                <a:tc>
                  <a:txBody>
                    <a:bodyPr/>
                    <a:lstStyle/>
                    <a:p>
                      <a:r>
                        <a:rPr lang="sr-Latn-RS" dirty="0" smtClean="0"/>
                        <a:t>P2</a:t>
                      </a:r>
                      <a:r>
                        <a:rPr lang="sr-Latn-RS" baseline="0" dirty="0" smtClean="0"/>
                        <a:t> BOKU</a:t>
                      </a:r>
                      <a:endParaRPr lang="en-US" dirty="0"/>
                    </a:p>
                  </a:txBody>
                  <a:tcPr/>
                </a:tc>
                <a:tc>
                  <a:txBody>
                    <a:bodyPr/>
                    <a:lstStyle/>
                    <a:p>
                      <a:pPr algn="r"/>
                      <a:r>
                        <a:rPr lang="sr-Latn-RS" dirty="0" smtClean="0"/>
                        <a:t>22,062.00</a:t>
                      </a:r>
                      <a:endParaRPr lang="en-US" dirty="0"/>
                    </a:p>
                  </a:txBody>
                  <a:tcPr/>
                </a:tc>
              </a:tr>
              <a:tr h="370840">
                <a:tc>
                  <a:txBody>
                    <a:bodyPr/>
                    <a:lstStyle/>
                    <a:p>
                      <a:r>
                        <a:rPr lang="sr-Latn-RS" dirty="0" smtClean="0"/>
                        <a:t>P3 NMBU</a:t>
                      </a:r>
                      <a:endParaRPr lang="en-US" dirty="0"/>
                    </a:p>
                  </a:txBody>
                  <a:tcPr/>
                </a:tc>
                <a:tc>
                  <a:txBody>
                    <a:bodyPr/>
                    <a:lstStyle/>
                    <a:p>
                      <a:pPr algn="r"/>
                      <a:r>
                        <a:rPr lang="sr-Latn-RS" dirty="0" smtClean="0"/>
                        <a:t>15,636.00</a:t>
                      </a:r>
                      <a:endParaRPr lang="en-US" dirty="0"/>
                    </a:p>
                  </a:txBody>
                  <a:tcPr/>
                </a:tc>
              </a:tr>
              <a:tr h="370840">
                <a:tc>
                  <a:txBody>
                    <a:bodyPr/>
                    <a:lstStyle/>
                    <a:p>
                      <a:r>
                        <a:rPr lang="sr-Latn-RS" dirty="0" smtClean="0"/>
                        <a:t>P4 AUTh</a:t>
                      </a:r>
                      <a:endParaRPr lang="en-US" dirty="0"/>
                    </a:p>
                  </a:txBody>
                  <a:tcPr/>
                </a:tc>
                <a:tc>
                  <a:txBody>
                    <a:bodyPr/>
                    <a:lstStyle/>
                    <a:p>
                      <a:pPr algn="r"/>
                      <a:r>
                        <a:rPr lang="sr-Latn-RS" dirty="0" smtClean="0"/>
                        <a:t>14,094.00</a:t>
                      </a:r>
                      <a:endParaRPr lang="en-US" dirty="0"/>
                    </a:p>
                  </a:txBody>
                  <a:tcPr/>
                </a:tc>
              </a:tr>
              <a:tr h="370840">
                <a:tc>
                  <a:txBody>
                    <a:bodyPr/>
                    <a:lstStyle/>
                    <a:p>
                      <a:r>
                        <a:rPr lang="sr-Latn-RS" dirty="0" smtClean="0"/>
                        <a:t>P5 UACEG</a:t>
                      </a:r>
                      <a:endParaRPr lang="en-US" dirty="0"/>
                    </a:p>
                  </a:txBody>
                  <a:tcPr/>
                </a:tc>
                <a:tc>
                  <a:txBody>
                    <a:bodyPr/>
                    <a:lstStyle/>
                    <a:p>
                      <a:pPr algn="r"/>
                      <a:r>
                        <a:rPr lang="sr-Latn-RS" dirty="0" smtClean="0"/>
                        <a:t>12,736.00</a:t>
                      </a:r>
                      <a:endParaRPr lang="en-US" dirty="0"/>
                    </a:p>
                  </a:txBody>
                  <a:tcPr/>
                </a:tc>
              </a:tr>
              <a:tr h="370840">
                <a:tc>
                  <a:txBody>
                    <a:bodyPr/>
                    <a:lstStyle/>
                    <a:p>
                      <a:r>
                        <a:rPr lang="sr-Latn-RS" dirty="0" smtClean="0"/>
                        <a:t>P6 UNIRIFCE</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dirty="0" smtClean="0"/>
                        <a:t>11,022.00</a:t>
                      </a:r>
                      <a:endParaRPr lang="en-US" dirty="0"/>
                    </a:p>
                  </a:txBody>
                  <a:tcPr/>
                </a:tc>
              </a:tr>
              <a:tr h="370840">
                <a:tc>
                  <a:txBody>
                    <a:bodyPr/>
                    <a:lstStyle/>
                    <a:p>
                      <a:r>
                        <a:rPr lang="sr-Latn-RS" dirty="0" smtClean="0"/>
                        <a:t>P7 UL</a:t>
                      </a:r>
                      <a:endParaRPr lang="en-US" dirty="0"/>
                    </a:p>
                  </a:txBody>
                  <a:tcPr/>
                </a:tc>
                <a:tc>
                  <a:txBody>
                    <a:bodyPr/>
                    <a:lstStyle/>
                    <a:p>
                      <a:pPr algn="r"/>
                      <a:r>
                        <a:rPr lang="sr-Latn-RS" dirty="0" smtClean="0"/>
                        <a:t>20,409.00</a:t>
                      </a:r>
                      <a:endParaRPr lang="en-US" dirty="0"/>
                    </a:p>
                  </a:txBody>
                  <a:tcPr/>
                </a:tc>
              </a:tr>
              <a:tr h="370840">
                <a:tc>
                  <a:txBody>
                    <a:bodyPr/>
                    <a:lstStyle/>
                    <a:p>
                      <a:r>
                        <a:rPr lang="sr-Latn-RS" dirty="0" smtClean="0"/>
                        <a:t>P8 UNS</a:t>
                      </a:r>
                      <a:endParaRPr lang="en-US" dirty="0"/>
                    </a:p>
                  </a:txBody>
                  <a:tcPr/>
                </a:tc>
                <a:tc>
                  <a:txBody>
                    <a:bodyPr/>
                    <a:lstStyle/>
                    <a:p>
                      <a:pPr algn="r"/>
                      <a:r>
                        <a:rPr lang="sr-Latn-RS" dirty="0" smtClean="0"/>
                        <a:t>46,708.01</a:t>
                      </a:r>
                      <a:endParaRPr lang="en-US" dirty="0"/>
                    </a:p>
                  </a:txBody>
                  <a:tcPr/>
                </a:tc>
              </a:tr>
              <a:tr h="370840">
                <a:tc>
                  <a:txBody>
                    <a:bodyPr/>
                    <a:lstStyle/>
                    <a:p>
                      <a:r>
                        <a:rPr lang="sr-Latn-RS" dirty="0" smtClean="0"/>
                        <a:t>P9 UNSA</a:t>
                      </a:r>
                      <a:endParaRPr lang="en-US" dirty="0"/>
                    </a:p>
                  </a:txBody>
                  <a:tcPr/>
                </a:tc>
                <a:tc>
                  <a:txBody>
                    <a:bodyPr/>
                    <a:lstStyle/>
                    <a:p>
                      <a:pPr algn="r"/>
                      <a:r>
                        <a:rPr lang="sr-Latn-RS" dirty="0" smtClean="0"/>
                        <a:t>53,565.80</a:t>
                      </a:r>
                      <a:endParaRPr lang="en-US" dirty="0"/>
                    </a:p>
                  </a:txBody>
                  <a:tcPr/>
                </a:tc>
              </a:tr>
              <a:tr h="370840">
                <a:tc>
                  <a:txBody>
                    <a:bodyPr/>
                    <a:lstStyle/>
                    <a:p>
                      <a:r>
                        <a:rPr lang="sr-Latn-RS" dirty="0" smtClean="0"/>
                        <a:t>P10 UNMO</a:t>
                      </a:r>
                      <a:endParaRPr lang="en-US" dirty="0"/>
                    </a:p>
                  </a:txBody>
                  <a:tcPr/>
                </a:tc>
                <a:tc>
                  <a:txBody>
                    <a:bodyPr/>
                    <a:lstStyle/>
                    <a:p>
                      <a:pPr algn="r"/>
                      <a:r>
                        <a:rPr lang="sr-Latn-RS" dirty="0" smtClean="0"/>
                        <a:t>49,702.80</a:t>
                      </a:r>
                      <a:endParaRPr lang="en-US" dirty="0"/>
                    </a:p>
                  </a:txBody>
                  <a:tcPr/>
                </a:tc>
              </a:tr>
              <a:tr h="370840">
                <a:tc>
                  <a:txBody>
                    <a:bodyPr/>
                    <a:lstStyle/>
                    <a:p>
                      <a:r>
                        <a:rPr lang="sr-Latn-RS" dirty="0" smtClean="0"/>
                        <a:t>P11 UPKM</a:t>
                      </a:r>
                      <a:endParaRPr lang="en-US" dirty="0"/>
                    </a:p>
                  </a:txBody>
                  <a:tcPr/>
                </a:tc>
                <a:tc>
                  <a:txBody>
                    <a:bodyPr/>
                    <a:lstStyle/>
                    <a:p>
                      <a:pPr algn="r"/>
                      <a:r>
                        <a:rPr lang="sr-Latn-RS" dirty="0" smtClean="0"/>
                        <a:t>67,531.15</a:t>
                      </a:r>
                      <a:endParaRPr lang="en-US" dirty="0"/>
                    </a:p>
                  </a:txBody>
                  <a:tcPr/>
                </a:tc>
              </a:tr>
              <a:tr h="370840">
                <a:tc>
                  <a:txBody>
                    <a:bodyPr/>
                    <a:lstStyle/>
                    <a:p>
                      <a:r>
                        <a:rPr lang="sr-Latn-RS" dirty="0" smtClean="0"/>
                        <a:t>P12 TCASU</a:t>
                      </a:r>
                      <a:endParaRPr lang="en-US" dirty="0"/>
                    </a:p>
                  </a:txBody>
                  <a:tcPr/>
                </a:tc>
                <a:tc>
                  <a:txBody>
                    <a:bodyPr/>
                    <a:lstStyle/>
                    <a:p>
                      <a:pPr algn="r"/>
                      <a:r>
                        <a:rPr lang="sr-Latn-RS" dirty="0" smtClean="0"/>
                        <a:t>58,401.50</a:t>
                      </a:r>
                      <a:endParaRPr lang="en-US" dirty="0"/>
                    </a:p>
                  </a:txBody>
                  <a:tcPr/>
                </a:tc>
              </a:tr>
              <a:tr h="370840">
                <a:tc>
                  <a:txBody>
                    <a:bodyPr/>
                    <a:lstStyle/>
                    <a:p>
                      <a:r>
                        <a:rPr lang="sr-Latn-RS" dirty="0" smtClean="0"/>
                        <a:t>P13 UoM</a:t>
                      </a:r>
                      <a:endParaRPr lang="en-US" dirty="0"/>
                    </a:p>
                  </a:txBody>
                  <a:tcPr/>
                </a:tc>
                <a:tc>
                  <a:txBody>
                    <a:bodyPr/>
                    <a:lstStyle/>
                    <a:p>
                      <a:pPr algn="r"/>
                      <a:r>
                        <a:rPr lang="sr-Latn-RS" dirty="0" smtClean="0"/>
                        <a:t>51,248.00</a:t>
                      </a:r>
                      <a:endParaRPr lang="en-US" dirty="0"/>
                    </a:p>
                  </a:txBody>
                  <a:tcPr/>
                </a:tc>
              </a:tr>
              <a:tr h="370840">
                <a:tc>
                  <a:txBody>
                    <a:bodyPr/>
                    <a:lstStyle/>
                    <a:p>
                      <a:r>
                        <a:rPr lang="sr-Latn-RS" dirty="0" smtClean="0"/>
                        <a:t>P14</a:t>
                      </a:r>
                      <a:r>
                        <a:rPr lang="sr-Latn-RS" baseline="0" dirty="0" smtClean="0"/>
                        <a:t> PWMC VV</a:t>
                      </a:r>
                      <a:endParaRPr lang="en-US" dirty="0"/>
                    </a:p>
                  </a:txBody>
                  <a:tcPr/>
                </a:tc>
                <a:tc>
                  <a:txBody>
                    <a:bodyPr/>
                    <a:lstStyle/>
                    <a:p>
                      <a:pPr algn="r"/>
                      <a:r>
                        <a:rPr lang="sr-Latn-RS" dirty="0" smtClean="0"/>
                        <a:t>1,545,00</a:t>
                      </a:r>
                      <a:endParaRPr lang="en-US" dirty="0"/>
                    </a:p>
                  </a:txBody>
                  <a:tcPr/>
                </a:tc>
              </a:tr>
            </a:tbl>
          </a:graphicData>
        </a:graphic>
      </p:graphicFrame>
      <p:graphicFrame>
        <p:nvGraphicFramePr>
          <p:cNvPr id="16" name="Table 15"/>
          <p:cNvGraphicFramePr>
            <a:graphicFrameLocks noGrp="1"/>
          </p:cNvGraphicFramePr>
          <p:nvPr/>
        </p:nvGraphicFramePr>
        <p:xfrm>
          <a:off x="7162800" y="2667000"/>
          <a:ext cx="1905000" cy="984885"/>
        </p:xfrm>
        <a:graphic>
          <a:graphicData uri="http://schemas.openxmlformats.org/drawingml/2006/table">
            <a:tbl>
              <a:tblPr/>
              <a:tblGrid>
                <a:gridCol w="1905000"/>
              </a:tblGrid>
              <a:tr h="762000">
                <a:tc>
                  <a:txBody>
                    <a:bodyPr/>
                    <a:lstStyle/>
                    <a:p>
                      <a:pPr algn="r" fontAlgn="b"/>
                      <a:r>
                        <a:rPr lang="sr-Latn-RS" sz="3200" b="1" i="0" u="none" strike="noStrike" dirty="0" smtClean="0">
                          <a:solidFill>
                            <a:srgbClr val="FFC000"/>
                          </a:solidFill>
                          <a:latin typeface="Calibri Light" pitchFamily="34" charset="0"/>
                          <a:cs typeface="Calibri Light" pitchFamily="34" charset="0"/>
                        </a:rPr>
                        <a:t>Total spent: </a:t>
                      </a:r>
                      <a:r>
                        <a:rPr lang="sr-Latn-RS" sz="3200" b="1" i="0" u="none" strike="noStrike" dirty="0" smtClean="0">
                          <a:solidFill>
                            <a:srgbClr val="FFC000"/>
                          </a:solidFill>
                          <a:latin typeface="Calibri Light" pitchFamily="34" charset="0"/>
                          <a:cs typeface="Calibri Light" pitchFamily="34" charset="0"/>
                        </a:rPr>
                        <a:t>534</a:t>
                      </a:r>
                      <a:r>
                        <a:rPr lang="en-US" sz="3200" b="1" i="0" u="none" strike="noStrike" dirty="0" smtClean="0">
                          <a:solidFill>
                            <a:srgbClr val="FFC000"/>
                          </a:solidFill>
                          <a:latin typeface="Calibri Light" pitchFamily="34" charset="0"/>
                          <a:cs typeface="Calibri Light" pitchFamily="34" charset="0"/>
                        </a:rPr>
                        <a:t>,</a:t>
                      </a:r>
                      <a:r>
                        <a:rPr lang="sr-Latn-RS" sz="3200" b="1" i="0" u="none" strike="noStrike" dirty="0" smtClean="0">
                          <a:solidFill>
                            <a:srgbClr val="FFC000"/>
                          </a:solidFill>
                          <a:latin typeface="Calibri Light" pitchFamily="34" charset="0"/>
                          <a:cs typeface="Calibri Light" pitchFamily="34" charset="0"/>
                        </a:rPr>
                        <a:t>676</a:t>
                      </a:r>
                      <a:r>
                        <a:rPr lang="en-US" sz="3200" b="1" i="0" u="none" strike="noStrike" dirty="0" smtClean="0">
                          <a:solidFill>
                            <a:srgbClr val="FFC000"/>
                          </a:solidFill>
                          <a:latin typeface="Calibri Light" pitchFamily="34" charset="0"/>
                          <a:cs typeface="Calibri Light" pitchFamily="34" charset="0"/>
                        </a:rPr>
                        <a:t>.</a:t>
                      </a:r>
                      <a:r>
                        <a:rPr lang="sr-Latn-RS" sz="3200" b="1" i="0" u="none" strike="noStrike" dirty="0" smtClean="0">
                          <a:solidFill>
                            <a:srgbClr val="FFC000"/>
                          </a:solidFill>
                          <a:latin typeface="Calibri Light" pitchFamily="34" charset="0"/>
                          <a:cs typeface="Calibri Light" pitchFamily="34" charset="0"/>
                        </a:rPr>
                        <a:t>83</a:t>
                      </a:r>
                      <a:endParaRPr lang="en-US" sz="3200" b="1" i="0" u="none" strike="noStrike" dirty="0">
                        <a:solidFill>
                          <a:srgbClr val="FFC00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graphicFrame>
        <p:nvGraphicFramePr>
          <p:cNvPr id="13" name="Table 12"/>
          <p:cNvGraphicFramePr>
            <a:graphicFrameLocks noGrp="1"/>
          </p:cNvGraphicFramePr>
          <p:nvPr/>
        </p:nvGraphicFramePr>
        <p:xfrm>
          <a:off x="6934200" y="1143000"/>
          <a:ext cx="2133600" cy="984885"/>
        </p:xfrm>
        <a:graphic>
          <a:graphicData uri="http://schemas.openxmlformats.org/drawingml/2006/table">
            <a:tbl>
              <a:tblPr/>
              <a:tblGrid>
                <a:gridCol w="2133600"/>
              </a:tblGrid>
              <a:tr h="762000">
                <a:tc>
                  <a:txBody>
                    <a:bodyPr/>
                    <a:lstStyle/>
                    <a:p>
                      <a:pPr algn="r" fontAlgn="b"/>
                      <a:r>
                        <a:rPr lang="sr-Latn-RS" sz="3200" b="1" i="0" u="none" strike="noStrike" dirty="0" smtClean="0">
                          <a:solidFill>
                            <a:srgbClr val="FF0000"/>
                          </a:solidFill>
                          <a:latin typeface="Calibri Light" pitchFamily="34" charset="0"/>
                          <a:cs typeface="Calibri Light" pitchFamily="34" charset="0"/>
                        </a:rPr>
                        <a:t>Total budget: 931</a:t>
                      </a:r>
                      <a:r>
                        <a:rPr lang="en-US" sz="3200" b="1" i="0" u="none" strike="noStrike" dirty="0" smtClean="0">
                          <a:solidFill>
                            <a:srgbClr val="FF0000"/>
                          </a:solidFill>
                          <a:latin typeface="Calibri Light" pitchFamily="34" charset="0"/>
                          <a:cs typeface="Calibri Light" pitchFamily="34" charset="0"/>
                        </a:rPr>
                        <a:t>,</a:t>
                      </a:r>
                      <a:r>
                        <a:rPr lang="sr-Latn-RS" sz="3200" b="1" i="0" u="none" strike="noStrike" dirty="0" smtClean="0">
                          <a:solidFill>
                            <a:srgbClr val="FF0000"/>
                          </a:solidFill>
                          <a:latin typeface="Calibri Light" pitchFamily="34" charset="0"/>
                          <a:cs typeface="Calibri Light" pitchFamily="34" charset="0"/>
                        </a:rPr>
                        <a:t>289</a:t>
                      </a:r>
                      <a:r>
                        <a:rPr lang="en-US" sz="3200" b="1" i="0" u="none" strike="noStrike" dirty="0" smtClean="0">
                          <a:solidFill>
                            <a:srgbClr val="FF0000"/>
                          </a:solidFill>
                          <a:latin typeface="Calibri Light" pitchFamily="34" charset="0"/>
                          <a:cs typeface="Calibri Light" pitchFamily="34" charset="0"/>
                        </a:rPr>
                        <a:t>.</a:t>
                      </a:r>
                      <a:r>
                        <a:rPr lang="sr-Latn-RS" sz="3200" b="1" i="0" u="none" strike="noStrike" dirty="0" smtClean="0">
                          <a:solidFill>
                            <a:srgbClr val="FF0000"/>
                          </a:solidFill>
                          <a:latin typeface="Calibri Light" pitchFamily="34" charset="0"/>
                          <a:cs typeface="Calibri Light" pitchFamily="34" charset="0"/>
                        </a:rPr>
                        <a:t>00</a:t>
                      </a:r>
                      <a:endParaRPr lang="en-US" sz="3200" b="1" i="0" u="none" strike="noStrike" dirty="0">
                        <a:solidFill>
                          <a:srgbClr val="FF000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graphicFrame>
        <p:nvGraphicFramePr>
          <p:cNvPr id="14" name="Table 13"/>
          <p:cNvGraphicFramePr>
            <a:graphicFrameLocks noGrp="1"/>
          </p:cNvGraphicFramePr>
          <p:nvPr/>
        </p:nvGraphicFramePr>
        <p:xfrm>
          <a:off x="6705600" y="4191000"/>
          <a:ext cx="2209800" cy="984885"/>
        </p:xfrm>
        <a:graphic>
          <a:graphicData uri="http://schemas.openxmlformats.org/drawingml/2006/table">
            <a:tbl>
              <a:tblPr/>
              <a:tblGrid>
                <a:gridCol w="2209800"/>
              </a:tblGrid>
              <a:tr h="762000">
                <a:tc>
                  <a:txBody>
                    <a:bodyPr/>
                    <a:lstStyle/>
                    <a:p>
                      <a:pPr algn="r" fontAlgn="b"/>
                      <a:r>
                        <a:rPr lang="sr-Latn-RS" sz="3200" b="1" i="0" u="none" strike="noStrike" dirty="0" smtClean="0">
                          <a:solidFill>
                            <a:srgbClr val="00B050"/>
                          </a:solidFill>
                          <a:latin typeface="Calibri Light" pitchFamily="34" charset="0"/>
                          <a:cs typeface="Calibri Light" pitchFamily="34" charset="0"/>
                        </a:rPr>
                        <a:t>% used: </a:t>
                      </a:r>
                      <a:r>
                        <a:rPr lang="sr-Latn-RS" sz="3200" b="1" i="0" u="none" strike="noStrike" dirty="0" smtClean="0">
                          <a:solidFill>
                            <a:srgbClr val="00B050"/>
                          </a:solidFill>
                          <a:latin typeface="Calibri Light" pitchFamily="34" charset="0"/>
                          <a:cs typeface="Calibri Light" pitchFamily="34" charset="0"/>
                        </a:rPr>
                        <a:t>57.41 </a:t>
                      </a:r>
                      <a:r>
                        <a:rPr lang="sr-Latn-RS" sz="3200" b="1" i="0" u="none" strike="noStrike" dirty="0" smtClean="0">
                          <a:solidFill>
                            <a:srgbClr val="00B050"/>
                          </a:solidFill>
                          <a:latin typeface="Calibri Light" pitchFamily="34" charset="0"/>
                          <a:cs typeface="Calibri Light" pitchFamily="34" charset="0"/>
                        </a:rPr>
                        <a:t>%</a:t>
                      </a:r>
                      <a:endParaRPr lang="en-US" sz="3200" b="1" i="0" u="none" strike="noStrike" dirty="0">
                        <a:solidFill>
                          <a:srgbClr val="00B05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Equipment – Supporting documents</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43000"/>
            <a:ext cx="8229600" cy="4525963"/>
          </a:xfrm>
          <a:prstGeom prst="rect">
            <a:avLst/>
          </a:prstGeom>
        </p:spPr>
        <p:txBody>
          <a:bodyPr vert="horz" lIns="91440" tIns="45720" rIns="91440" bIns="45720" rtlCol="0">
            <a:noAutofit/>
          </a:bodyPr>
          <a:lstStyle/>
          <a:p>
            <a:pPr algn="just" fontAlgn="auto">
              <a:spcBef>
                <a:spcPts val="0"/>
              </a:spcBef>
              <a:spcAft>
                <a:spcPts val="0"/>
              </a:spcAft>
              <a:buFont typeface="Wingdings" pitchFamily="2" charset="2"/>
              <a:buChar char="Ø"/>
              <a:defRPr/>
            </a:pPr>
            <a:r>
              <a:rPr lang="en-US" sz="2700" b="1" i="1" dirty="0" smtClean="0">
                <a:latin typeface="Calibri Light" pitchFamily="34" charset="0"/>
                <a:cs typeface="Calibri Light" pitchFamily="34" charset="0"/>
              </a:rPr>
              <a:t> </a:t>
            </a:r>
            <a:r>
              <a:rPr lang="en-US" sz="2700" b="1" dirty="0" smtClean="0">
                <a:latin typeface="Calibri Light" pitchFamily="34" charset="0"/>
                <a:cs typeface="Calibri Light" pitchFamily="34" charset="0"/>
              </a:rPr>
              <a:t>Invoice(s)</a:t>
            </a:r>
            <a:r>
              <a:rPr lang="en-US" sz="2700" dirty="0" smtClean="0">
                <a:latin typeface="Calibri Light" pitchFamily="34" charset="0"/>
                <a:cs typeface="Calibri Light" pitchFamily="34" charset="0"/>
              </a:rPr>
              <a:t> for all purchased equipment (please note that order </a:t>
            </a:r>
            <a:r>
              <a:rPr lang="en-US" sz="2700" b="1" dirty="0" smtClean="0">
                <a:latin typeface="Calibri Light" pitchFamily="34" charset="0"/>
                <a:cs typeface="Calibri Light" pitchFamily="34" charset="0"/>
              </a:rPr>
              <a:t>forms, pro-forma invoices</a:t>
            </a:r>
            <a:r>
              <a:rPr lang="en-US" sz="2700" dirty="0" smtClean="0">
                <a:latin typeface="Calibri Light" pitchFamily="34" charset="0"/>
                <a:cs typeface="Calibri Light" pitchFamily="34" charset="0"/>
              </a:rPr>
              <a:t>, quotations or estimates are not considered as proof of expenditure). </a:t>
            </a:r>
            <a:r>
              <a:rPr lang="en-GB" sz="2700" b="1" u="sng" dirty="0" smtClean="0">
                <a:solidFill>
                  <a:srgbClr val="FF0000"/>
                </a:solidFill>
                <a:latin typeface="Calibri Light" pitchFamily="34" charset="0"/>
                <a:cs typeface="Calibri Light" pitchFamily="34" charset="0"/>
              </a:rPr>
              <a:t>Certified copy</a:t>
            </a:r>
            <a:endParaRPr lang="en-US" sz="27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b="1" kern="0" dirty="0" smtClean="0">
                <a:latin typeface="Calibri Light" pitchFamily="34" charset="0"/>
                <a:cs typeface="Calibri Light" pitchFamily="34" charset="0"/>
              </a:rPr>
              <a:t> </a:t>
            </a:r>
            <a:r>
              <a:rPr lang="x-none" sz="2700" b="1" kern="0" smtClean="0">
                <a:latin typeface="Calibri Light" pitchFamily="34" charset="0"/>
                <a:cs typeface="Calibri Light" pitchFamily="34" charset="0"/>
              </a:rPr>
              <a:t>VAT exemption statement</a:t>
            </a:r>
            <a:r>
              <a:rPr lang="en-US" sz="2700" b="1" kern="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en-US" sz="2700" kern="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dirty="0" smtClean="0">
                <a:latin typeface="Calibri Light" pitchFamily="34" charset="0"/>
                <a:cs typeface="Calibri Light" pitchFamily="34" charset="0"/>
              </a:rPr>
              <a:t> </a:t>
            </a:r>
            <a:r>
              <a:rPr lang="x-none" sz="2700" smtClean="0">
                <a:latin typeface="Calibri Light" pitchFamily="34" charset="0"/>
                <a:cs typeface="Calibri Light" pitchFamily="34" charset="0"/>
              </a:rPr>
              <a:t>Documentation on the </a:t>
            </a:r>
            <a:r>
              <a:rPr lang="x-none" sz="2700" b="1" smtClean="0">
                <a:latin typeface="Calibri Light" pitchFamily="34" charset="0"/>
                <a:cs typeface="Calibri Light" pitchFamily="34" charset="0"/>
              </a:rPr>
              <a:t>tendering procedure </a:t>
            </a:r>
            <a:r>
              <a:rPr lang="x-none" sz="2700" smtClean="0">
                <a:latin typeface="Calibri Light" pitchFamily="34" charset="0"/>
                <a:cs typeface="Calibri Light" pitchFamily="34" charset="0"/>
              </a:rPr>
              <a:t>and three quotations (for more than 25000 Euros)</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en-US" sz="27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dirty="0" smtClean="0">
                <a:latin typeface="Calibri Light" pitchFamily="34" charset="0"/>
                <a:cs typeface="Calibri Light" pitchFamily="34" charset="0"/>
              </a:rPr>
              <a:t> </a:t>
            </a:r>
            <a:r>
              <a:rPr lang="x-none" sz="2700" b="1" smtClean="0">
                <a:latin typeface="Calibri Light" pitchFamily="34" charset="0"/>
                <a:cs typeface="Calibri Light" pitchFamily="34" charset="0"/>
              </a:rPr>
              <a:t>Proof of payment </a:t>
            </a:r>
            <a:r>
              <a:rPr lang="x-none" sz="2700" smtClean="0">
                <a:latin typeface="Calibri Light" pitchFamily="34" charset="0"/>
                <a:cs typeface="Calibri Light" pitchFamily="34" charset="0"/>
              </a:rPr>
              <a:t>(bank statement)</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latin typeface="Calibri Light" pitchFamily="34" charset="0"/>
                <a:cs typeface="Calibri Light" pitchFamily="34" charset="0"/>
              </a:rPr>
              <a:t> </a:t>
            </a:r>
            <a:r>
              <a:rPr lang="en-US" sz="2700" dirty="0" smtClean="0">
                <a:latin typeface="Calibri Light" pitchFamily="34" charset="0"/>
                <a:cs typeface="Calibri Light" pitchFamily="34" charset="0"/>
              </a:rPr>
              <a:t>Proof that equipment is recorded in inventory of the institution</a:t>
            </a:r>
            <a:r>
              <a:rPr lang="sr-Latn-RS" sz="2700" dirty="0" smtClean="0">
                <a:latin typeface="Calibri Light" pitchFamily="34" charset="0"/>
                <a:cs typeface="Calibri Light" pitchFamily="34" charset="0"/>
              </a:rPr>
              <a:t> + analytical cards</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t> </a:t>
            </a:r>
            <a:r>
              <a:rPr lang="sr-Latn-RS" sz="2700" dirty="0" smtClean="0">
                <a:latin typeface="Calibri Light" pitchFamily="34" charset="0"/>
                <a:cs typeface="Calibri Light" pitchFamily="34" charset="0"/>
              </a:rPr>
              <a:t>C</a:t>
            </a:r>
            <a:r>
              <a:rPr lang="en-US" sz="2700" dirty="0" err="1" smtClean="0">
                <a:latin typeface="Calibri Light" pitchFamily="34" charset="0"/>
                <a:cs typeface="Calibri Light" pitchFamily="34" charset="0"/>
              </a:rPr>
              <a:t>ontract</a:t>
            </a:r>
            <a:r>
              <a:rPr lang="en-US" sz="2700" dirty="0" smtClean="0">
                <a:latin typeface="Calibri Light" pitchFamily="34" charset="0"/>
                <a:cs typeface="Calibri Light" pitchFamily="34" charset="0"/>
              </a:rPr>
              <a:t> with chosen supplier</a:t>
            </a:r>
            <a:r>
              <a:rPr lang="sr-Latn-R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latin typeface="Calibri Light" pitchFamily="34" charset="0"/>
                <a:cs typeface="Calibri Light" pitchFamily="34" charset="0"/>
              </a:rPr>
              <a:t> Photos</a:t>
            </a:r>
          </a:p>
          <a:p>
            <a:pPr>
              <a:buFont typeface="Wingdings" pitchFamily="2" charset="2"/>
              <a:buChar char="Ø"/>
            </a:pPr>
            <a:r>
              <a:rPr lang="sr-Latn-RS" sz="2700" dirty="0" smtClean="0">
                <a:latin typeface="Calibri Light" pitchFamily="34" charset="0"/>
                <a:cs typeface="Calibri Light" pitchFamily="34" charset="0"/>
              </a:rPr>
              <a:t> </a:t>
            </a:r>
            <a:r>
              <a:rPr lang="en-US" sz="2700" dirty="0" smtClean="0">
                <a:latin typeface="Calibri Light" pitchFamily="34" charset="0"/>
                <a:cs typeface="Calibri Light" pitchFamily="34" charset="0"/>
              </a:rPr>
              <a:t>Any prior </a:t>
            </a:r>
            <a:r>
              <a:rPr lang="en-US" sz="2700" dirty="0" err="1" smtClean="0">
                <a:latin typeface="Calibri Light" pitchFamily="34" charset="0"/>
                <a:cs typeface="Calibri Light" pitchFamily="34" charset="0"/>
              </a:rPr>
              <a:t>authorisation</a:t>
            </a:r>
            <a:r>
              <a:rPr lang="en-US" sz="2700" dirty="0" smtClean="0">
                <a:latin typeface="Calibri Light" pitchFamily="34" charset="0"/>
                <a:cs typeface="Calibri Light" pitchFamily="34" charset="0"/>
              </a:rPr>
              <a:t> from the Agency </a:t>
            </a:r>
          </a:p>
          <a:p>
            <a:pPr algn="just">
              <a:buFont typeface="Wingdings" pitchFamily="2" charset="2"/>
              <a:buChar char="Ø"/>
            </a:pPr>
            <a:endParaRPr lang="en-US" sz="28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endParaRPr lang="en-US" sz="28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Subcontracting – Supporting documents</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Invoices, subcontracts and proof of payment</a:t>
            </a:r>
            <a:r>
              <a:rPr lang="sr-Latn-RS" sz="2800" dirty="0" smtClean="0">
                <a:latin typeface="Calibri Light" pitchFamily="34" charset="0"/>
                <a:cs typeface="Calibri Light" pitchFamily="34" charset="0"/>
              </a:rPr>
              <a:t> (bank statement) </a:t>
            </a:r>
            <a:r>
              <a:rPr lang="en-GB" sz="2800" b="1" u="sng" dirty="0" smtClean="0">
                <a:solidFill>
                  <a:srgbClr val="FF0000"/>
                </a:solidFill>
                <a:latin typeface="Calibri Light" pitchFamily="34" charset="0"/>
                <a:cs typeface="Calibri Light" pitchFamily="34" charset="0"/>
              </a:rPr>
              <a:t>Certified copy</a:t>
            </a:r>
            <a:endParaRPr lang="sr-Latn-RS" sz="2800" dirty="0" smtClean="0">
              <a:latin typeface="Calibri Light" pitchFamily="34" charset="0"/>
              <a:cs typeface="Calibri Light" pitchFamily="34" charset="0"/>
            </a:endParaRPr>
          </a:p>
          <a:p>
            <a:r>
              <a:rPr lang="sr-Latn-RS" sz="2800" dirty="0" smtClean="0">
                <a:latin typeface="Calibri Light" pitchFamily="34" charset="0"/>
                <a:cs typeface="Calibri Light" pitchFamily="34" charset="0"/>
              </a:rPr>
              <a:t> </a:t>
            </a:r>
            <a:endParaRPr lang="en-US" sz="2800" dirty="0" smtClean="0"/>
          </a:p>
          <a:p>
            <a:pPr algn="just">
              <a:buFont typeface="Wingdings" pitchFamily="2" charset="2"/>
              <a:buChar char="Ø"/>
            </a:pPr>
            <a:r>
              <a:rPr lang="en-US" sz="2800" dirty="0" smtClean="0">
                <a:latin typeface="Calibri Light" pitchFamily="34" charset="0"/>
                <a:cs typeface="Calibri Light" pitchFamily="34" charset="0"/>
              </a:rPr>
              <a:t>&gt; EUR 25.000 &lt; EUR 134.000: tendering procedure and three quotations from different suppliers </a:t>
            </a:r>
          </a:p>
          <a:p>
            <a:endParaRPr lang="en-US" sz="2800" dirty="0" smtClean="0"/>
          </a:p>
          <a:p>
            <a:pPr>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Tangible outputs/products </a:t>
            </a:r>
            <a:r>
              <a:rPr lang="sr-Latn-RS" sz="2800" dirty="0" smtClean="0">
                <a:latin typeface="Calibri Light" pitchFamily="34" charset="0"/>
                <a:cs typeface="Calibri Light" pitchFamily="34" charset="0"/>
              </a:rPr>
              <a:t>(2 pieces)</a:t>
            </a:r>
          </a:p>
          <a:p>
            <a:endParaRPr lang="en-US" sz="2800" dirty="0" smtClean="0"/>
          </a:p>
          <a:p>
            <a:pPr>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Any prior </a:t>
            </a:r>
            <a:r>
              <a:rPr lang="en-US" sz="2800" dirty="0" err="1" smtClean="0">
                <a:latin typeface="Calibri Light" pitchFamily="34" charset="0"/>
                <a:cs typeface="Calibri Light" pitchFamily="34" charset="0"/>
              </a:rPr>
              <a:t>authorisation</a:t>
            </a:r>
            <a:r>
              <a:rPr lang="en-US" sz="2800" dirty="0" smtClean="0">
                <a:latin typeface="Calibri Light" pitchFamily="34" charset="0"/>
                <a:cs typeface="Calibri Light" pitchFamily="34" charset="0"/>
              </a:rPr>
              <a:t> from the Agency </a:t>
            </a:r>
            <a:endParaRPr lang="sr-Latn-RS" sz="2800" dirty="0" smtClean="0">
              <a:latin typeface="Calibri Light" pitchFamily="34" charset="0"/>
              <a:cs typeface="Calibri Light" pitchFamily="34" charset="0"/>
            </a:endParaRPr>
          </a:p>
          <a:p>
            <a:pPr>
              <a:buFont typeface="Wingdings" pitchFamily="2" charset="2"/>
              <a:buChar char="Ø"/>
            </a:pPr>
            <a:endParaRPr lang="sr-Latn-RS" sz="2800" dirty="0" smtClean="0">
              <a:latin typeface="Calibri Light" pitchFamily="34" charset="0"/>
              <a:cs typeface="Calibri Light" pitchFamily="34" charset="0"/>
            </a:endParaRPr>
          </a:p>
          <a:p>
            <a:pPr>
              <a:buFont typeface="Wingdings" pitchFamily="2" charset="2"/>
              <a:buChar char="Ø"/>
            </a:pPr>
            <a:r>
              <a:rPr lang="sr-Latn-RS" sz="2800" dirty="0" smtClean="0">
                <a:latin typeface="Calibri Light" pitchFamily="34" charset="0"/>
                <a:cs typeface="Calibri Light" pitchFamily="34" charset="0"/>
              </a:rPr>
              <a:t> Photos</a:t>
            </a:r>
            <a:endParaRPr lang="en-US" sz="2800" dirty="0" smtClean="0">
              <a:latin typeface="Calibri Light" pitchFamily="34" charset="0"/>
              <a:cs typeface="Calibri Light" pitchFamily="34" charset="0"/>
            </a:endParaRPr>
          </a:p>
          <a:p>
            <a:pPr>
              <a:buFont typeface="Wingdings" pitchFamily="2" charset="2"/>
              <a:buChar char="Ø"/>
            </a:pPr>
            <a:endParaRPr lang="en-US" sz="2800" dirty="0" smtClean="0">
              <a:latin typeface="Calibri Light" pitchFamily="34" charset="0"/>
              <a:cs typeface="Calibri Light" pitchFamily="34" charset="0"/>
            </a:endParaRPr>
          </a:p>
          <a:p>
            <a:pPr>
              <a:buFont typeface="Wingdings" pitchFamily="2" charset="2"/>
              <a:buChar char="Ø"/>
            </a:pP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Staff costs – Supporting documents</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300" dirty="0" smtClean="0">
                <a:latin typeface="Calibri Light" pitchFamily="34" charset="0"/>
                <a:cs typeface="Calibri Light" pitchFamily="34" charset="0"/>
              </a:rPr>
              <a:t> </a:t>
            </a:r>
            <a:r>
              <a:rPr lang="sr-Latn-RS" sz="2600" b="1" dirty="0" smtClean="0">
                <a:latin typeface="Calibri Light" pitchFamily="34" charset="0"/>
                <a:cs typeface="Calibri Light" pitchFamily="34" charset="0"/>
              </a:rPr>
              <a:t>JOINT DECLARATION</a:t>
            </a:r>
            <a:r>
              <a:rPr lang="en-US" sz="2600" dirty="0" smtClean="0">
                <a:latin typeface="Calibri Light" pitchFamily="34" charset="0"/>
                <a:cs typeface="Calibri Light" pitchFamily="34" charset="0"/>
              </a:rPr>
              <a:t> </a:t>
            </a:r>
            <a:r>
              <a:rPr lang="sr-Latn-RS" sz="2600" dirty="0" smtClean="0">
                <a:latin typeface="Calibri Light" pitchFamily="34" charset="0"/>
                <a:cs typeface="Calibri Light" pitchFamily="34" charset="0"/>
              </a:rPr>
              <a:t>(Annex II) </a:t>
            </a:r>
            <a:r>
              <a:rPr lang="en-US" sz="2600" dirty="0" smtClean="0">
                <a:latin typeface="Calibri Light" pitchFamily="34" charset="0"/>
                <a:cs typeface="Calibri Light" pitchFamily="34" charset="0"/>
              </a:rPr>
              <a:t>for each person employed </a:t>
            </a:r>
            <a:r>
              <a:rPr lang="en-GB" sz="2600" b="1" u="sng" dirty="0" smtClean="0">
                <a:solidFill>
                  <a:srgbClr val="FF0000"/>
                </a:solidFill>
                <a:latin typeface="Calibri Light" pitchFamily="34" charset="0"/>
                <a:cs typeface="Calibri Light" pitchFamily="34" charset="0"/>
              </a:rPr>
              <a:t>ORIGINAL</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TIME-SHEETS</a:t>
            </a:r>
            <a:r>
              <a:rPr lang="en-US" sz="2600" dirty="0" smtClean="0">
                <a:latin typeface="Calibri Light" pitchFamily="34" charset="0"/>
                <a:cs typeface="Calibri Light" pitchFamily="34" charset="0"/>
              </a:rPr>
              <a:t> (attached to each staff convention), indicating number of days worked for corresponding month/year, description of tasks , outputs produced and related work package </a:t>
            </a:r>
            <a:r>
              <a:rPr lang="en-GB" sz="2600" b="1" u="sng" dirty="0" smtClean="0">
                <a:solidFill>
                  <a:srgbClr val="FF0000"/>
                </a:solidFill>
                <a:latin typeface="Calibri Light" pitchFamily="34" charset="0"/>
                <a:cs typeface="Calibri Light" pitchFamily="34" charset="0"/>
              </a:rPr>
              <a:t>ORIGINAL</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FORMAL CONTRACTUAL RELATIONSHIP (</a:t>
            </a:r>
            <a:r>
              <a:rPr lang="en-US" sz="2600" b="1" dirty="0" smtClean="0">
                <a:latin typeface="Calibri Light" pitchFamily="34" charset="0"/>
                <a:cs typeface="Calibri Light" pitchFamily="34" charset="0"/>
              </a:rPr>
              <a:t>EMPLOYMENT CONTRACT</a:t>
            </a:r>
            <a:r>
              <a:rPr lang="en-US" sz="2600" dirty="0" smtClean="0">
                <a:latin typeface="Calibri Light" pitchFamily="34" charset="0"/>
                <a:cs typeface="Calibri Light" pitchFamily="34" charset="0"/>
              </a:rPr>
              <a:t>) </a:t>
            </a:r>
            <a:r>
              <a:rPr lang="en-GB" sz="2600" b="1" u="sng" dirty="0" smtClean="0">
                <a:solidFill>
                  <a:srgbClr val="FF0000"/>
                </a:solidFill>
                <a:latin typeface="Calibri Light" pitchFamily="34" charset="0"/>
                <a:cs typeface="Calibri Light" pitchFamily="34" charset="0"/>
              </a:rPr>
              <a:t>Certified copy</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ANY EVIDENCE allowing to verify that declared workloads correspond to actual activities/outputs (e.g. attendance lists for lectures given, tangible outputs / products, salary slips, etc.) </a:t>
            </a:r>
            <a:r>
              <a:rPr lang="en-GB" sz="2600" b="1" u="sng" dirty="0" smtClean="0">
                <a:solidFill>
                  <a:srgbClr val="FF0000"/>
                </a:solidFill>
                <a:latin typeface="Calibri Light" pitchFamily="34" charset="0"/>
                <a:cs typeface="Calibri Light" pitchFamily="34" charset="0"/>
              </a:rPr>
              <a:t>Certified copy</a:t>
            </a:r>
            <a:endParaRPr lang="en-US" sz="2600" dirty="0" smtClean="0">
              <a:latin typeface="Calibri Light" pitchFamily="34" charset="0"/>
              <a:cs typeface="Calibri Light" pitchFamily="34" charset="0"/>
            </a:endParaRPr>
          </a:p>
          <a:p>
            <a:endParaRPr lang="en-US" sz="2800" dirty="0" smtClean="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2405</TotalTime>
  <Words>1508</Words>
  <Application>Microsoft Office PowerPoint</Application>
  <PresentationFormat>On-screen Show (4:3)</PresentationFormat>
  <Paragraphs>277</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Budget info</vt:lpstr>
      <vt:lpstr>Installments from EACEA to the Project coordinator</vt:lpstr>
      <vt:lpstr>Monthly Rates valid in 04-2020</vt:lpstr>
      <vt:lpstr>Slide 5</vt:lpstr>
      <vt:lpstr>Slide 6</vt:lpstr>
      <vt:lpstr>Equipment – Supporting documents</vt:lpstr>
      <vt:lpstr>Subcontracting – Supporting documents</vt:lpstr>
      <vt:lpstr>Staff costs – Supporting documents</vt:lpstr>
      <vt:lpstr>Staff costs – Supporting documents</vt:lpstr>
      <vt:lpstr>Travel costs and Costs of stay – Supporting documents</vt:lpstr>
      <vt:lpstr>Travel costs and Costs of stay – Supporting documents</vt:lpstr>
      <vt:lpstr>Travel costs and Costs of stay</vt:lpstr>
      <vt:lpstr>Individual Travel Report (ITR)</vt:lpstr>
      <vt:lpstr>Checks and Audits (Art. II.27)</vt:lpstr>
      <vt:lpstr>Documentation</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89</cp:revision>
  <dcterms:created xsi:type="dcterms:W3CDTF">2006-08-16T00:00:00Z</dcterms:created>
  <dcterms:modified xsi:type="dcterms:W3CDTF">2020-09-11T21:52:44Z</dcterms:modified>
</cp:coreProperties>
</file>